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8" r:id="rId5"/>
    <p:sldId id="263" r:id="rId6"/>
    <p:sldId id="259" r:id="rId7"/>
    <p:sldId id="260" r:id="rId8"/>
    <p:sldId id="261" r:id="rId9"/>
    <p:sldId id="264" r:id="rId10"/>
    <p:sldId id="266" r:id="rId11"/>
    <p:sldId id="265" r:id="rId12"/>
    <p:sldId id="273" r:id="rId13"/>
    <p:sldId id="274" r:id="rId14"/>
    <p:sldId id="292" r:id="rId15"/>
    <p:sldId id="276" r:id="rId16"/>
    <p:sldId id="275" r:id="rId17"/>
    <p:sldId id="282" r:id="rId18"/>
    <p:sldId id="277" r:id="rId19"/>
    <p:sldId id="278" r:id="rId20"/>
    <p:sldId id="279" r:id="rId21"/>
    <p:sldId id="280" r:id="rId22"/>
    <p:sldId id="281" r:id="rId23"/>
    <p:sldId id="283" r:id="rId24"/>
    <p:sldId id="284" r:id="rId25"/>
    <p:sldId id="286" r:id="rId26"/>
    <p:sldId id="285" r:id="rId27"/>
    <p:sldId id="287" r:id="rId28"/>
    <p:sldId id="288" r:id="rId29"/>
    <p:sldId id="289" r:id="rId30"/>
    <p:sldId id="290"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xelsson" initials="PA" lastIdx="7" clrIdx="0">
    <p:extLst>
      <p:ext uri="{19B8F6BF-5375-455C-9EA6-DF929625EA0E}">
        <p15:presenceInfo xmlns:p15="http://schemas.microsoft.com/office/powerpoint/2012/main" userId="S-1-5-21-3520444833-2639608591-693371330-15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0T09:27:58.660" idx="2">
    <p:pos x="3149" y="639"/>
    <p:text>Välj här vilken film ni tänker passar era elever bäst. eller om man vill ta båda.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20T10:08:55.164" idx="3">
    <p:pos x="3387" y="2775"/>
    <p:text>denna film finns på digital pedagogik</p:text>
    <p:extLst>
      <p:ext uri="{C676402C-5697-4E1C-873F-D02D1690AC5C}">
        <p15:threadingInfo xmlns:p15="http://schemas.microsoft.com/office/powerpoint/2012/main" timeZoneBias="-120"/>
      </p:ext>
    </p:extLst>
  </p:cm>
  <p:cm authorId="1" dt="2019-06-20T10:09:22.790" idx="4">
    <p:pos x="1445" y="2187"/>
    <p:text>På digital pedagogik finns även två spelfilmer som jag kan tips om ifall man vill göra något mer denna dag, "Tomboy" och "The boy in the dress".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6-20T12:29:31.433" idx="5">
    <p:pos x="1609" y="676"/>
    <p:text>Denna serie, på digitalpedagogik, innehåller olika avsnitt för olika åldrar, ett för lågstadiet, ett för mellanstadiet och ett för högstadiet. Samt ett för lärarna. Se avsnittet för lärare tillsammans på ett arbetslagsmöte samt välj det avsnittet som passar för dina elever.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6-20T13:17:26.404" idx="6">
    <p:pos x="4783" y="1465"/>
    <p:text>Denna film finns på digitalpedagogik</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6-20T13:25:18.504" idx="7">
    <p:pos x="5873" y="1465"/>
    <p:text>denna film finns på digitalpedagogik</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0568B-99C5-437D-9FAE-E03D0BA7633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B6E442E-60EF-4E08-B65D-3C1C5D2A506F}">
      <dgm:prSet/>
      <dgm:spPr/>
      <dgm:t>
        <a:bodyPr/>
        <a:lstStyle/>
        <a:p>
          <a:r>
            <a:rPr lang="en-US"/>
            <a:t>Måndag: Varför flyr man?</a:t>
          </a:r>
        </a:p>
      </dgm:t>
    </dgm:pt>
    <dgm:pt modelId="{DACE842F-9EF5-4B6E-B67C-8DD0D2DC05D4}" type="parTrans" cxnId="{F5E6858B-66F4-4DB0-B965-85D4EF42FF43}">
      <dgm:prSet/>
      <dgm:spPr/>
      <dgm:t>
        <a:bodyPr/>
        <a:lstStyle/>
        <a:p>
          <a:endParaRPr lang="en-US"/>
        </a:p>
      </dgm:t>
    </dgm:pt>
    <dgm:pt modelId="{46D9C97D-CD00-4941-B125-D6C3C78FCCA8}" type="sibTrans" cxnId="{F5E6858B-66F4-4DB0-B965-85D4EF42FF43}">
      <dgm:prSet/>
      <dgm:spPr/>
      <dgm:t>
        <a:bodyPr/>
        <a:lstStyle/>
        <a:p>
          <a:endParaRPr lang="en-US"/>
        </a:p>
      </dgm:t>
    </dgm:pt>
    <dgm:pt modelId="{B1F4DF48-BB09-4482-81A3-C19FEE0316E5}">
      <dgm:prSet/>
      <dgm:spPr/>
      <dgm:t>
        <a:bodyPr/>
        <a:lstStyle/>
        <a:p>
          <a:r>
            <a:rPr lang="en-US" dirty="0" err="1"/>
            <a:t>Tisdag</a:t>
          </a:r>
          <a:r>
            <a:rPr lang="en-US" dirty="0"/>
            <a:t>: HBTQIA+</a:t>
          </a:r>
        </a:p>
      </dgm:t>
    </dgm:pt>
    <dgm:pt modelId="{16D35961-3871-4C2A-9CD5-88ECDBC1A6DC}" type="parTrans" cxnId="{D6C32676-025D-4776-A54E-0B31C33B5BA6}">
      <dgm:prSet/>
      <dgm:spPr/>
      <dgm:t>
        <a:bodyPr/>
        <a:lstStyle/>
        <a:p>
          <a:endParaRPr lang="en-US"/>
        </a:p>
      </dgm:t>
    </dgm:pt>
    <dgm:pt modelId="{47B50D44-C680-41CE-AFB4-8EEDFFF179B5}" type="sibTrans" cxnId="{D6C32676-025D-4776-A54E-0B31C33B5BA6}">
      <dgm:prSet/>
      <dgm:spPr/>
      <dgm:t>
        <a:bodyPr/>
        <a:lstStyle/>
        <a:p>
          <a:endParaRPr lang="en-US"/>
        </a:p>
      </dgm:t>
    </dgm:pt>
    <dgm:pt modelId="{17ACA108-7C2A-4918-B799-8231A6AD2320}">
      <dgm:prSet/>
      <dgm:spPr/>
      <dgm:t>
        <a:bodyPr/>
        <a:lstStyle/>
        <a:p>
          <a:r>
            <a:rPr lang="en-US"/>
            <a:t>Onsdag: Utanförskap</a:t>
          </a:r>
        </a:p>
      </dgm:t>
    </dgm:pt>
    <dgm:pt modelId="{E7795C00-CB48-4383-BF4D-85F1EF723A55}" type="parTrans" cxnId="{1D31C747-D549-4D4A-A33C-1E1FB9083EB6}">
      <dgm:prSet/>
      <dgm:spPr/>
      <dgm:t>
        <a:bodyPr/>
        <a:lstStyle/>
        <a:p>
          <a:endParaRPr lang="en-US"/>
        </a:p>
      </dgm:t>
    </dgm:pt>
    <dgm:pt modelId="{3DEA79EC-B6DF-4180-922B-F6361138073F}" type="sibTrans" cxnId="{1D31C747-D549-4D4A-A33C-1E1FB9083EB6}">
      <dgm:prSet/>
      <dgm:spPr/>
      <dgm:t>
        <a:bodyPr/>
        <a:lstStyle/>
        <a:p>
          <a:endParaRPr lang="en-US"/>
        </a:p>
      </dgm:t>
    </dgm:pt>
    <dgm:pt modelId="{58F39FD9-AAFF-4E47-8D66-C4592DEBA2D2}">
      <dgm:prSet/>
      <dgm:spPr/>
      <dgm:t>
        <a:bodyPr/>
        <a:lstStyle/>
        <a:p>
          <a:r>
            <a:rPr lang="en-US"/>
            <a:t>Torsdag: Religion</a:t>
          </a:r>
        </a:p>
      </dgm:t>
    </dgm:pt>
    <dgm:pt modelId="{85897697-BAF5-4A01-9150-E65B1B516E31}" type="parTrans" cxnId="{573FED72-3C57-448F-B4A3-035478DB0C9C}">
      <dgm:prSet/>
      <dgm:spPr/>
      <dgm:t>
        <a:bodyPr/>
        <a:lstStyle/>
        <a:p>
          <a:endParaRPr lang="en-US"/>
        </a:p>
      </dgm:t>
    </dgm:pt>
    <dgm:pt modelId="{2ED7282E-E13A-4DAF-BA5E-08537589F574}" type="sibTrans" cxnId="{573FED72-3C57-448F-B4A3-035478DB0C9C}">
      <dgm:prSet/>
      <dgm:spPr/>
      <dgm:t>
        <a:bodyPr/>
        <a:lstStyle/>
        <a:p>
          <a:endParaRPr lang="en-US"/>
        </a:p>
      </dgm:t>
    </dgm:pt>
    <dgm:pt modelId="{05517FEF-4E6A-4B20-9A60-A27B57E2D20D}">
      <dgm:prSet/>
      <dgm:spPr/>
      <dgm:t>
        <a:bodyPr/>
        <a:lstStyle/>
        <a:p>
          <a:r>
            <a:rPr lang="en-US"/>
            <a:t>Fredag: Funktionsnedsättning</a:t>
          </a:r>
        </a:p>
      </dgm:t>
    </dgm:pt>
    <dgm:pt modelId="{C5EA7742-66B1-4269-B7CB-50704C820134}" type="parTrans" cxnId="{7BAD9095-0ED8-4DC7-9064-9DDDF0BF9C89}">
      <dgm:prSet/>
      <dgm:spPr/>
      <dgm:t>
        <a:bodyPr/>
        <a:lstStyle/>
        <a:p>
          <a:endParaRPr lang="en-US"/>
        </a:p>
      </dgm:t>
    </dgm:pt>
    <dgm:pt modelId="{966A33E9-0A4A-4580-9CCB-360F110C07FE}" type="sibTrans" cxnId="{7BAD9095-0ED8-4DC7-9064-9DDDF0BF9C89}">
      <dgm:prSet/>
      <dgm:spPr/>
      <dgm:t>
        <a:bodyPr/>
        <a:lstStyle/>
        <a:p>
          <a:endParaRPr lang="en-US"/>
        </a:p>
      </dgm:t>
    </dgm:pt>
    <dgm:pt modelId="{E2EEB360-687C-4C2E-90B0-DCE96E8457F9}" type="pres">
      <dgm:prSet presAssocID="{AE10568B-99C5-437D-9FAE-E03D0BA7633A}" presName="outerComposite" presStyleCnt="0">
        <dgm:presLayoutVars>
          <dgm:chMax val="5"/>
          <dgm:dir/>
          <dgm:resizeHandles val="exact"/>
        </dgm:presLayoutVars>
      </dgm:prSet>
      <dgm:spPr/>
    </dgm:pt>
    <dgm:pt modelId="{EA9B3834-3274-49AA-92A0-5DC4872DFB6F}" type="pres">
      <dgm:prSet presAssocID="{AE10568B-99C5-437D-9FAE-E03D0BA7633A}" presName="dummyMaxCanvas" presStyleCnt="0">
        <dgm:presLayoutVars/>
      </dgm:prSet>
      <dgm:spPr/>
    </dgm:pt>
    <dgm:pt modelId="{49CC088B-0815-40D3-9A9E-95A75F0C119B}" type="pres">
      <dgm:prSet presAssocID="{AE10568B-99C5-437D-9FAE-E03D0BA7633A}" presName="FiveNodes_1" presStyleLbl="node1" presStyleIdx="0" presStyleCnt="5">
        <dgm:presLayoutVars>
          <dgm:bulletEnabled val="1"/>
        </dgm:presLayoutVars>
      </dgm:prSet>
      <dgm:spPr/>
    </dgm:pt>
    <dgm:pt modelId="{161BF32C-0DC3-4A2F-80CB-D0A310BEFE49}" type="pres">
      <dgm:prSet presAssocID="{AE10568B-99C5-437D-9FAE-E03D0BA7633A}" presName="FiveNodes_2" presStyleLbl="node1" presStyleIdx="1" presStyleCnt="5">
        <dgm:presLayoutVars>
          <dgm:bulletEnabled val="1"/>
        </dgm:presLayoutVars>
      </dgm:prSet>
      <dgm:spPr/>
    </dgm:pt>
    <dgm:pt modelId="{21CCE215-5510-4FD1-8CBA-AE268B60928F}" type="pres">
      <dgm:prSet presAssocID="{AE10568B-99C5-437D-9FAE-E03D0BA7633A}" presName="FiveNodes_3" presStyleLbl="node1" presStyleIdx="2" presStyleCnt="5">
        <dgm:presLayoutVars>
          <dgm:bulletEnabled val="1"/>
        </dgm:presLayoutVars>
      </dgm:prSet>
      <dgm:spPr/>
    </dgm:pt>
    <dgm:pt modelId="{130DCF3A-8932-44E5-A476-F5AF63424A42}" type="pres">
      <dgm:prSet presAssocID="{AE10568B-99C5-437D-9FAE-E03D0BA7633A}" presName="FiveNodes_4" presStyleLbl="node1" presStyleIdx="3" presStyleCnt="5">
        <dgm:presLayoutVars>
          <dgm:bulletEnabled val="1"/>
        </dgm:presLayoutVars>
      </dgm:prSet>
      <dgm:spPr/>
    </dgm:pt>
    <dgm:pt modelId="{2238B085-03DC-4F6B-996A-06121655EDC2}" type="pres">
      <dgm:prSet presAssocID="{AE10568B-99C5-437D-9FAE-E03D0BA7633A}" presName="FiveNodes_5" presStyleLbl="node1" presStyleIdx="4" presStyleCnt="5">
        <dgm:presLayoutVars>
          <dgm:bulletEnabled val="1"/>
        </dgm:presLayoutVars>
      </dgm:prSet>
      <dgm:spPr/>
    </dgm:pt>
    <dgm:pt modelId="{2DE4030C-6BA1-40C2-89BD-20CDF31323E4}" type="pres">
      <dgm:prSet presAssocID="{AE10568B-99C5-437D-9FAE-E03D0BA7633A}" presName="FiveConn_1-2" presStyleLbl="fgAccFollowNode1" presStyleIdx="0" presStyleCnt="4">
        <dgm:presLayoutVars>
          <dgm:bulletEnabled val="1"/>
        </dgm:presLayoutVars>
      </dgm:prSet>
      <dgm:spPr/>
    </dgm:pt>
    <dgm:pt modelId="{CDC8F895-64D6-457D-B744-AB82437484C0}" type="pres">
      <dgm:prSet presAssocID="{AE10568B-99C5-437D-9FAE-E03D0BA7633A}" presName="FiveConn_2-3" presStyleLbl="fgAccFollowNode1" presStyleIdx="1" presStyleCnt="4">
        <dgm:presLayoutVars>
          <dgm:bulletEnabled val="1"/>
        </dgm:presLayoutVars>
      </dgm:prSet>
      <dgm:spPr/>
    </dgm:pt>
    <dgm:pt modelId="{226151D3-78B4-4911-93A8-5728A6AC0D54}" type="pres">
      <dgm:prSet presAssocID="{AE10568B-99C5-437D-9FAE-E03D0BA7633A}" presName="FiveConn_3-4" presStyleLbl="fgAccFollowNode1" presStyleIdx="2" presStyleCnt="4">
        <dgm:presLayoutVars>
          <dgm:bulletEnabled val="1"/>
        </dgm:presLayoutVars>
      </dgm:prSet>
      <dgm:spPr/>
    </dgm:pt>
    <dgm:pt modelId="{3EFDC9ED-D270-4F80-994F-7E6255E1D7EA}" type="pres">
      <dgm:prSet presAssocID="{AE10568B-99C5-437D-9FAE-E03D0BA7633A}" presName="FiveConn_4-5" presStyleLbl="fgAccFollowNode1" presStyleIdx="3" presStyleCnt="4">
        <dgm:presLayoutVars>
          <dgm:bulletEnabled val="1"/>
        </dgm:presLayoutVars>
      </dgm:prSet>
      <dgm:spPr/>
    </dgm:pt>
    <dgm:pt modelId="{A291F109-9084-4F98-A83D-96D8F68029E7}" type="pres">
      <dgm:prSet presAssocID="{AE10568B-99C5-437D-9FAE-E03D0BA7633A}" presName="FiveNodes_1_text" presStyleLbl="node1" presStyleIdx="4" presStyleCnt="5">
        <dgm:presLayoutVars>
          <dgm:bulletEnabled val="1"/>
        </dgm:presLayoutVars>
      </dgm:prSet>
      <dgm:spPr/>
    </dgm:pt>
    <dgm:pt modelId="{6AAFD14A-E204-48D6-8970-9843584BEDAA}" type="pres">
      <dgm:prSet presAssocID="{AE10568B-99C5-437D-9FAE-E03D0BA7633A}" presName="FiveNodes_2_text" presStyleLbl="node1" presStyleIdx="4" presStyleCnt="5">
        <dgm:presLayoutVars>
          <dgm:bulletEnabled val="1"/>
        </dgm:presLayoutVars>
      </dgm:prSet>
      <dgm:spPr/>
    </dgm:pt>
    <dgm:pt modelId="{7DD53F1C-E3F1-44E5-A4B3-B8C1381667D9}" type="pres">
      <dgm:prSet presAssocID="{AE10568B-99C5-437D-9FAE-E03D0BA7633A}" presName="FiveNodes_3_text" presStyleLbl="node1" presStyleIdx="4" presStyleCnt="5">
        <dgm:presLayoutVars>
          <dgm:bulletEnabled val="1"/>
        </dgm:presLayoutVars>
      </dgm:prSet>
      <dgm:spPr/>
    </dgm:pt>
    <dgm:pt modelId="{93658D01-1D01-43D1-9859-2C3D1F91631F}" type="pres">
      <dgm:prSet presAssocID="{AE10568B-99C5-437D-9FAE-E03D0BA7633A}" presName="FiveNodes_4_text" presStyleLbl="node1" presStyleIdx="4" presStyleCnt="5">
        <dgm:presLayoutVars>
          <dgm:bulletEnabled val="1"/>
        </dgm:presLayoutVars>
      </dgm:prSet>
      <dgm:spPr/>
    </dgm:pt>
    <dgm:pt modelId="{AB398FDD-338D-4666-8C4C-459828680945}" type="pres">
      <dgm:prSet presAssocID="{AE10568B-99C5-437D-9FAE-E03D0BA7633A}" presName="FiveNodes_5_text" presStyleLbl="node1" presStyleIdx="4" presStyleCnt="5">
        <dgm:presLayoutVars>
          <dgm:bulletEnabled val="1"/>
        </dgm:presLayoutVars>
      </dgm:prSet>
      <dgm:spPr/>
    </dgm:pt>
  </dgm:ptLst>
  <dgm:cxnLst>
    <dgm:cxn modelId="{4E7A7301-04E5-4F8D-941E-D0CC925B9B43}" type="presOf" srcId="{4B6E442E-60EF-4E08-B65D-3C1C5D2A506F}" destId="{49CC088B-0815-40D3-9A9E-95A75F0C119B}" srcOrd="0" destOrd="0" presId="urn:microsoft.com/office/officeart/2005/8/layout/vProcess5"/>
    <dgm:cxn modelId="{6F602303-ED6C-491B-82D5-28625B5464C4}" type="presOf" srcId="{17ACA108-7C2A-4918-B799-8231A6AD2320}" destId="{21CCE215-5510-4FD1-8CBA-AE268B60928F}" srcOrd="0" destOrd="0" presId="urn:microsoft.com/office/officeart/2005/8/layout/vProcess5"/>
    <dgm:cxn modelId="{B1D91008-15A7-4F2E-836A-025494E7AD9F}" type="presOf" srcId="{B1F4DF48-BB09-4482-81A3-C19FEE0316E5}" destId="{161BF32C-0DC3-4A2F-80CB-D0A310BEFE49}" srcOrd="0" destOrd="0" presId="urn:microsoft.com/office/officeart/2005/8/layout/vProcess5"/>
    <dgm:cxn modelId="{F1592B0B-2095-4F63-9402-258EB3F42103}" type="presOf" srcId="{58F39FD9-AAFF-4E47-8D66-C4592DEBA2D2}" destId="{130DCF3A-8932-44E5-A476-F5AF63424A42}" srcOrd="0" destOrd="0" presId="urn:microsoft.com/office/officeart/2005/8/layout/vProcess5"/>
    <dgm:cxn modelId="{F837DD13-B74B-44E8-80EE-A397B2CC85A9}" type="presOf" srcId="{47B50D44-C680-41CE-AFB4-8EEDFFF179B5}" destId="{CDC8F895-64D6-457D-B744-AB82437484C0}" srcOrd="0" destOrd="0" presId="urn:microsoft.com/office/officeart/2005/8/layout/vProcess5"/>
    <dgm:cxn modelId="{73CAFC22-C9FA-4880-8011-DAC946D2B57E}" type="presOf" srcId="{2ED7282E-E13A-4DAF-BA5E-08537589F574}" destId="{3EFDC9ED-D270-4F80-994F-7E6255E1D7EA}" srcOrd="0" destOrd="0" presId="urn:microsoft.com/office/officeart/2005/8/layout/vProcess5"/>
    <dgm:cxn modelId="{CEEA4C33-A8EF-4DC2-A7E8-450A7ABBE7C0}" type="presOf" srcId="{B1F4DF48-BB09-4482-81A3-C19FEE0316E5}" destId="{6AAFD14A-E204-48D6-8970-9843584BEDAA}" srcOrd="1" destOrd="0" presId="urn:microsoft.com/office/officeart/2005/8/layout/vProcess5"/>
    <dgm:cxn modelId="{1D31C747-D549-4D4A-A33C-1E1FB9083EB6}" srcId="{AE10568B-99C5-437D-9FAE-E03D0BA7633A}" destId="{17ACA108-7C2A-4918-B799-8231A6AD2320}" srcOrd="2" destOrd="0" parTransId="{E7795C00-CB48-4383-BF4D-85F1EF723A55}" sibTransId="{3DEA79EC-B6DF-4180-922B-F6361138073F}"/>
    <dgm:cxn modelId="{573FED72-3C57-448F-B4A3-035478DB0C9C}" srcId="{AE10568B-99C5-437D-9FAE-E03D0BA7633A}" destId="{58F39FD9-AAFF-4E47-8D66-C4592DEBA2D2}" srcOrd="3" destOrd="0" parTransId="{85897697-BAF5-4A01-9150-E65B1B516E31}" sibTransId="{2ED7282E-E13A-4DAF-BA5E-08537589F574}"/>
    <dgm:cxn modelId="{D6C32676-025D-4776-A54E-0B31C33B5BA6}" srcId="{AE10568B-99C5-437D-9FAE-E03D0BA7633A}" destId="{B1F4DF48-BB09-4482-81A3-C19FEE0316E5}" srcOrd="1" destOrd="0" parTransId="{16D35961-3871-4C2A-9CD5-88ECDBC1A6DC}" sibTransId="{47B50D44-C680-41CE-AFB4-8EEDFFF179B5}"/>
    <dgm:cxn modelId="{F5E6858B-66F4-4DB0-B965-85D4EF42FF43}" srcId="{AE10568B-99C5-437D-9FAE-E03D0BA7633A}" destId="{4B6E442E-60EF-4E08-B65D-3C1C5D2A506F}" srcOrd="0" destOrd="0" parTransId="{DACE842F-9EF5-4B6E-B67C-8DD0D2DC05D4}" sibTransId="{46D9C97D-CD00-4941-B125-D6C3C78FCCA8}"/>
    <dgm:cxn modelId="{7BAD9095-0ED8-4DC7-9064-9DDDF0BF9C89}" srcId="{AE10568B-99C5-437D-9FAE-E03D0BA7633A}" destId="{05517FEF-4E6A-4B20-9A60-A27B57E2D20D}" srcOrd="4" destOrd="0" parTransId="{C5EA7742-66B1-4269-B7CB-50704C820134}" sibTransId="{966A33E9-0A4A-4580-9CCB-360F110C07FE}"/>
    <dgm:cxn modelId="{6D5E77BC-F879-4459-9807-275161646969}" type="presOf" srcId="{3DEA79EC-B6DF-4180-922B-F6361138073F}" destId="{226151D3-78B4-4911-93A8-5728A6AC0D54}" srcOrd="0" destOrd="0" presId="urn:microsoft.com/office/officeart/2005/8/layout/vProcess5"/>
    <dgm:cxn modelId="{87F46AC5-14C9-4CD4-8F31-59E7CF3B0E69}" type="presOf" srcId="{58F39FD9-AAFF-4E47-8D66-C4592DEBA2D2}" destId="{93658D01-1D01-43D1-9859-2C3D1F91631F}" srcOrd="1" destOrd="0" presId="urn:microsoft.com/office/officeart/2005/8/layout/vProcess5"/>
    <dgm:cxn modelId="{98340DCB-0410-430A-8390-864FB63F2F5B}" type="presOf" srcId="{05517FEF-4E6A-4B20-9A60-A27B57E2D20D}" destId="{AB398FDD-338D-4666-8C4C-459828680945}" srcOrd="1" destOrd="0" presId="urn:microsoft.com/office/officeart/2005/8/layout/vProcess5"/>
    <dgm:cxn modelId="{A7C16BDA-C73B-4194-90DB-495AA4CFA125}" type="presOf" srcId="{05517FEF-4E6A-4B20-9A60-A27B57E2D20D}" destId="{2238B085-03DC-4F6B-996A-06121655EDC2}" srcOrd="0" destOrd="0" presId="urn:microsoft.com/office/officeart/2005/8/layout/vProcess5"/>
    <dgm:cxn modelId="{D0EEE6E6-84E5-4DF8-9BE7-FE0162F84B31}" type="presOf" srcId="{46D9C97D-CD00-4941-B125-D6C3C78FCCA8}" destId="{2DE4030C-6BA1-40C2-89BD-20CDF31323E4}" srcOrd="0" destOrd="0" presId="urn:microsoft.com/office/officeart/2005/8/layout/vProcess5"/>
    <dgm:cxn modelId="{DF6CB3EF-7C3D-4AE0-9D6B-2A139DE4A07A}" type="presOf" srcId="{4B6E442E-60EF-4E08-B65D-3C1C5D2A506F}" destId="{A291F109-9084-4F98-A83D-96D8F68029E7}" srcOrd="1" destOrd="0" presId="urn:microsoft.com/office/officeart/2005/8/layout/vProcess5"/>
    <dgm:cxn modelId="{A466AFF1-FD4D-4ACE-BF5A-A0405B92336F}" type="presOf" srcId="{17ACA108-7C2A-4918-B799-8231A6AD2320}" destId="{7DD53F1C-E3F1-44E5-A4B3-B8C1381667D9}" srcOrd="1" destOrd="0" presId="urn:microsoft.com/office/officeart/2005/8/layout/vProcess5"/>
    <dgm:cxn modelId="{972CE7F9-AE4F-4F48-AD8A-861EB2F416D4}" type="presOf" srcId="{AE10568B-99C5-437D-9FAE-E03D0BA7633A}" destId="{E2EEB360-687C-4C2E-90B0-DCE96E8457F9}" srcOrd="0" destOrd="0" presId="urn:microsoft.com/office/officeart/2005/8/layout/vProcess5"/>
    <dgm:cxn modelId="{FAD55B55-14D0-468B-AE9A-85C662EDBA2D}" type="presParOf" srcId="{E2EEB360-687C-4C2E-90B0-DCE96E8457F9}" destId="{EA9B3834-3274-49AA-92A0-5DC4872DFB6F}" srcOrd="0" destOrd="0" presId="urn:microsoft.com/office/officeart/2005/8/layout/vProcess5"/>
    <dgm:cxn modelId="{A3C6BB42-4EFF-4D3B-8B3E-9A0B357952A7}" type="presParOf" srcId="{E2EEB360-687C-4C2E-90B0-DCE96E8457F9}" destId="{49CC088B-0815-40D3-9A9E-95A75F0C119B}" srcOrd="1" destOrd="0" presId="urn:microsoft.com/office/officeart/2005/8/layout/vProcess5"/>
    <dgm:cxn modelId="{DDF851D2-F8AC-4E82-9532-C7846860C0AA}" type="presParOf" srcId="{E2EEB360-687C-4C2E-90B0-DCE96E8457F9}" destId="{161BF32C-0DC3-4A2F-80CB-D0A310BEFE49}" srcOrd="2" destOrd="0" presId="urn:microsoft.com/office/officeart/2005/8/layout/vProcess5"/>
    <dgm:cxn modelId="{761B1B89-3431-4947-8733-F6EF299D0ECE}" type="presParOf" srcId="{E2EEB360-687C-4C2E-90B0-DCE96E8457F9}" destId="{21CCE215-5510-4FD1-8CBA-AE268B60928F}" srcOrd="3" destOrd="0" presId="urn:microsoft.com/office/officeart/2005/8/layout/vProcess5"/>
    <dgm:cxn modelId="{55AD667D-E7AC-45F0-A287-4C65317855B7}" type="presParOf" srcId="{E2EEB360-687C-4C2E-90B0-DCE96E8457F9}" destId="{130DCF3A-8932-44E5-A476-F5AF63424A42}" srcOrd="4" destOrd="0" presId="urn:microsoft.com/office/officeart/2005/8/layout/vProcess5"/>
    <dgm:cxn modelId="{FC41D35D-887E-4719-97CC-4CA6202054EC}" type="presParOf" srcId="{E2EEB360-687C-4C2E-90B0-DCE96E8457F9}" destId="{2238B085-03DC-4F6B-996A-06121655EDC2}" srcOrd="5" destOrd="0" presId="urn:microsoft.com/office/officeart/2005/8/layout/vProcess5"/>
    <dgm:cxn modelId="{4CA644ED-5373-497B-B352-E0717A8EA73F}" type="presParOf" srcId="{E2EEB360-687C-4C2E-90B0-DCE96E8457F9}" destId="{2DE4030C-6BA1-40C2-89BD-20CDF31323E4}" srcOrd="6" destOrd="0" presId="urn:microsoft.com/office/officeart/2005/8/layout/vProcess5"/>
    <dgm:cxn modelId="{70CD76D3-16CB-40D7-B046-C4A14E3FFC4A}" type="presParOf" srcId="{E2EEB360-687C-4C2E-90B0-DCE96E8457F9}" destId="{CDC8F895-64D6-457D-B744-AB82437484C0}" srcOrd="7" destOrd="0" presId="urn:microsoft.com/office/officeart/2005/8/layout/vProcess5"/>
    <dgm:cxn modelId="{9675FB2D-665E-4110-9320-2E23A942BB9A}" type="presParOf" srcId="{E2EEB360-687C-4C2E-90B0-DCE96E8457F9}" destId="{226151D3-78B4-4911-93A8-5728A6AC0D54}" srcOrd="8" destOrd="0" presId="urn:microsoft.com/office/officeart/2005/8/layout/vProcess5"/>
    <dgm:cxn modelId="{6539246C-BB99-4713-BD8C-5F7E081AE479}" type="presParOf" srcId="{E2EEB360-687C-4C2E-90B0-DCE96E8457F9}" destId="{3EFDC9ED-D270-4F80-994F-7E6255E1D7EA}" srcOrd="9" destOrd="0" presId="urn:microsoft.com/office/officeart/2005/8/layout/vProcess5"/>
    <dgm:cxn modelId="{E386F18F-ED82-49D2-8A54-2A9B2FE76D3E}" type="presParOf" srcId="{E2EEB360-687C-4C2E-90B0-DCE96E8457F9}" destId="{A291F109-9084-4F98-A83D-96D8F68029E7}" srcOrd="10" destOrd="0" presId="urn:microsoft.com/office/officeart/2005/8/layout/vProcess5"/>
    <dgm:cxn modelId="{0D4FA01B-2AEE-48EE-9823-4F0ACC1169A3}" type="presParOf" srcId="{E2EEB360-687C-4C2E-90B0-DCE96E8457F9}" destId="{6AAFD14A-E204-48D6-8970-9843584BEDAA}" srcOrd="11" destOrd="0" presId="urn:microsoft.com/office/officeart/2005/8/layout/vProcess5"/>
    <dgm:cxn modelId="{17D95CC0-19FA-45FC-BBB5-2C18E003D3EF}" type="presParOf" srcId="{E2EEB360-687C-4C2E-90B0-DCE96E8457F9}" destId="{7DD53F1C-E3F1-44E5-A4B3-B8C1381667D9}" srcOrd="12" destOrd="0" presId="urn:microsoft.com/office/officeart/2005/8/layout/vProcess5"/>
    <dgm:cxn modelId="{98BAD7C9-4556-4A03-9A32-F083DC805CA1}" type="presParOf" srcId="{E2EEB360-687C-4C2E-90B0-DCE96E8457F9}" destId="{93658D01-1D01-43D1-9859-2C3D1F91631F}" srcOrd="13" destOrd="0" presId="urn:microsoft.com/office/officeart/2005/8/layout/vProcess5"/>
    <dgm:cxn modelId="{2FEFBD1D-21E4-4D8A-85C8-1D65D8BD8760}" type="presParOf" srcId="{E2EEB360-687C-4C2E-90B0-DCE96E8457F9}" destId="{AB398FDD-338D-4666-8C4C-4598286809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5D237-A8C1-4D96-AC3C-D7203DABB42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105BBB8-42EE-4CFD-B523-7396E057863B}">
      <dgm:prSet/>
      <dgm:spPr/>
      <dgm:t>
        <a:bodyPr/>
        <a:lstStyle/>
        <a:p>
          <a:r>
            <a:rPr lang="en-US" dirty="0"/>
            <a:t>Mitten 1800-talet – ca 1920-talet </a:t>
          </a:r>
          <a:r>
            <a:rPr lang="en-US" dirty="0" err="1"/>
            <a:t>Svenskar</a:t>
          </a:r>
          <a:r>
            <a:rPr lang="en-US" dirty="0"/>
            <a:t> till USA.</a:t>
          </a:r>
        </a:p>
      </dgm:t>
    </dgm:pt>
    <dgm:pt modelId="{C9D94BB1-19F0-44F7-B0A3-2DF7A3DB6994}" type="parTrans" cxnId="{1D3ACE50-B34B-4172-ABBA-BBDE8CFE9E67}">
      <dgm:prSet/>
      <dgm:spPr/>
      <dgm:t>
        <a:bodyPr/>
        <a:lstStyle/>
        <a:p>
          <a:endParaRPr lang="en-US"/>
        </a:p>
      </dgm:t>
    </dgm:pt>
    <dgm:pt modelId="{33539F01-2197-4605-8787-7B4482552D25}" type="sibTrans" cxnId="{1D3ACE50-B34B-4172-ABBA-BBDE8CFE9E67}">
      <dgm:prSet/>
      <dgm:spPr/>
      <dgm:t>
        <a:bodyPr/>
        <a:lstStyle/>
        <a:p>
          <a:endParaRPr lang="en-US"/>
        </a:p>
      </dgm:t>
    </dgm:pt>
    <dgm:pt modelId="{890A92B2-1EF5-499C-AF5D-2D640798A1FE}">
      <dgm:prSet/>
      <dgm:spPr/>
      <dgm:t>
        <a:bodyPr/>
        <a:lstStyle/>
        <a:p>
          <a:r>
            <a:rPr lang="en-US"/>
            <a:t>1600-talet Vallonsmeder invandrade till Sverige och förädlade järn. Bidrog till industrialismen och Sverige utvecklades. </a:t>
          </a:r>
        </a:p>
      </dgm:t>
    </dgm:pt>
    <dgm:pt modelId="{8B68A83E-9B73-4E31-ABC4-BECBA2183667}" type="parTrans" cxnId="{C75D4E9B-235E-41BF-9DD8-E235A5171907}">
      <dgm:prSet/>
      <dgm:spPr/>
      <dgm:t>
        <a:bodyPr/>
        <a:lstStyle/>
        <a:p>
          <a:endParaRPr lang="en-US"/>
        </a:p>
      </dgm:t>
    </dgm:pt>
    <dgm:pt modelId="{21254865-AC32-4475-BF72-A1580B36CA70}" type="sibTrans" cxnId="{C75D4E9B-235E-41BF-9DD8-E235A5171907}">
      <dgm:prSet/>
      <dgm:spPr/>
      <dgm:t>
        <a:bodyPr/>
        <a:lstStyle/>
        <a:p>
          <a:endParaRPr lang="en-US"/>
        </a:p>
      </dgm:t>
    </dgm:pt>
    <dgm:pt modelId="{D3BC015D-D18A-40B8-B5CD-6FD5D1E97BFF}">
      <dgm:prSet/>
      <dgm:spPr/>
      <dgm:t>
        <a:bodyPr/>
        <a:lstStyle/>
        <a:p>
          <a:r>
            <a:rPr lang="en-US"/>
            <a:t>1960-talet stor arbetskraftsinvandring som gjorde att Sveriges ekonomi blomstrade.</a:t>
          </a:r>
        </a:p>
      </dgm:t>
    </dgm:pt>
    <dgm:pt modelId="{8C0F0442-1A02-441F-ABF7-AB50FE07CA47}" type="parTrans" cxnId="{3393D3CB-AEC8-4075-B276-72E7F36CC896}">
      <dgm:prSet/>
      <dgm:spPr/>
      <dgm:t>
        <a:bodyPr/>
        <a:lstStyle/>
        <a:p>
          <a:endParaRPr lang="en-US"/>
        </a:p>
      </dgm:t>
    </dgm:pt>
    <dgm:pt modelId="{8F44B055-27CD-4120-9FD9-01AC6C48FBDE}" type="sibTrans" cxnId="{3393D3CB-AEC8-4075-B276-72E7F36CC896}">
      <dgm:prSet/>
      <dgm:spPr/>
      <dgm:t>
        <a:bodyPr/>
        <a:lstStyle/>
        <a:p>
          <a:endParaRPr lang="en-US"/>
        </a:p>
      </dgm:t>
    </dgm:pt>
    <dgm:pt modelId="{3017E60E-CDD0-4D8C-A2FA-6DB98CD24984}">
      <dgm:prSet/>
      <dgm:spPr/>
      <dgm:t>
        <a:bodyPr/>
        <a:lstStyle/>
        <a:p>
          <a:r>
            <a:rPr lang="en-US"/>
            <a:t>I mötet med andra lär vi oss mer och saker utvecklas.</a:t>
          </a:r>
        </a:p>
      </dgm:t>
    </dgm:pt>
    <dgm:pt modelId="{AD9E9570-BFB0-49D4-AB51-BF4A27D667A7}" type="parTrans" cxnId="{E7D92890-581E-42D4-A5FC-57820862ABF8}">
      <dgm:prSet/>
      <dgm:spPr/>
      <dgm:t>
        <a:bodyPr/>
        <a:lstStyle/>
        <a:p>
          <a:endParaRPr lang="en-US"/>
        </a:p>
      </dgm:t>
    </dgm:pt>
    <dgm:pt modelId="{E69EAF45-21D2-42AB-B6DA-BA99504DACB0}" type="sibTrans" cxnId="{E7D92890-581E-42D4-A5FC-57820862ABF8}">
      <dgm:prSet/>
      <dgm:spPr/>
      <dgm:t>
        <a:bodyPr/>
        <a:lstStyle/>
        <a:p>
          <a:endParaRPr lang="en-US"/>
        </a:p>
      </dgm:t>
    </dgm:pt>
    <dgm:pt modelId="{DF68FF81-01D4-483F-8DA0-44F4904D3F19}" type="pres">
      <dgm:prSet presAssocID="{4A55D237-A8C1-4D96-AC3C-D7203DABB422}" presName="matrix" presStyleCnt="0">
        <dgm:presLayoutVars>
          <dgm:chMax val="1"/>
          <dgm:dir/>
          <dgm:resizeHandles val="exact"/>
        </dgm:presLayoutVars>
      </dgm:prSet>
      <dgm:spPr/>
    </dgm:pt>
    <dgm:pt modelId="{2C6DEFEB-F01E-403B-8FB5-54D695823C62}" type="pres">
      <dgm:prSet presAssocID="{4A55D237-A8C1-4D96-AC3C-D7203DABB422}" presName="diamond" presStyleLbl="bgShp" presStyleIdx="0" presStyleCnt="1"/>
      <dgm:spPr/>
    </dgm:pt>
    <dgm:pt modelId="{71DC7E1D-29B2-4D20-8FCB-7052F6553277}" type="pres">
      <dgm:prSet presAssocID="{4A55D237-A8C1-4D96-AC3C-D7203DABB422}" presName="quad1" presStyleLbl="node1" presStyleIdx="0" presStyleCnt="4">
        <dgm:presLayoutVars>
          <dgm:chMax val="0"/>
          <dgm:chPref val="0"/>
          <dgm:bulletEnabled val="1"/>
        </dgm:presLayoutVars>
      </dgm:prSet>
      <dgm:spPr/>
    </dgm:pt>
    <dgm:pt modelId="{A1132679-CDB6-494B-9B25-DB07AB1BBD51}" type="pres">
      <dgm:prSet presAssocID="{4A55D237-A8C1-4D96-AC3C-D7203DABB422}" presName="quad2" presStyleLbl="node1" presStyleIdx="1" presStyleCnt="4">
        <dgm:presLayoutVars>
          <dgm:chMax val="0"/>
          <dgm:chPref val="0"/>
          <dgm:bulletEnabled val="1"/>
        </dgm:presLayoutVars>
      </dgm:prSet>
      <dgm:spPr/>
    </dgm:pt>
    <dgm:pt modelId="{3AA8F50E-FE75-42F1-9D1A-0B0117BBD558}" type="pres">
      <dgm:prSet presAssocID="{4A55D237-A8C1-4D96-AC3C-D7203DABB422}" presName="quad3" presStyleLbl="node1" presStyleIdx="2" presStyleCnt="4">
        <dgm:presLayoutVars>
          <dgm:chMax val="0"/>
          <dgm:chPref val="0"/>
          <dgm:bulletEnabled val="1"/>
        </dgm:presLayoutVars>
      </dgm:prSet>
      <dgm:spPr/>
    </dgm:pt>
    <dgm:pt modelId="{4ACA23B5-4F67-4F0C-9BC0-6973C7C089F5}" type="pres">
      <dgm:prSet presAssocID="{4A55D237-A8C1-4D96-AC3C-D7203DABB422}" presName="quad4" presStyleLbl="node1" presStyleIdx="3" presStyleCnt="4">
        <dgm:presLayoutVars>
          <dgm:chMax val="0"/>
          <dgm:chPref val="0"/>
          <dgm:bulletEnabled val="1"/>
        </dgm:presLayoutVars>
      </dgm:prSet>
      <dgm:spPr/>
    </dgm:pt>
  </dgm:ptLst>
  <dgm:cxnLst>
    <dgm:cxn modelId="{919A2F26-66B4-4FDD-B7CA-205760752648}" type="presOf" srcId="{890A92B2-1EF5-499C-AF5D-2D640798A1FE}" destId="{A1132679-CDB6-494B-9B25-DB07AB1BBD51}" srcOrd="0" destOrd="0" presId="urn:microsoft.com/office/officeart/2005/8/layout/matrix3"/>
    <dgm:cxn modelId="{EDD87A70-A96D-448C-8697-6362BFD31C6C}" type="presOf" srcId="{7105BBB8-42EE-4CFD-B523-7396E057863B}" destId="{71DC7E1D-29B2-4D20-8FCB-7052F6553277}" srcOrd="0" destOrd="0" presId="urn:microsoft.com/office/officeart/2005/8/layout/matrix3"/>
    <dgm:cxn modelId="{1D3ACE50-B34B-4172-ABBA-BBDE8CFE9E67}" srcId="{4A55D237-A8C1-4D96-AC3C-D7203DABB422}" destId="{7105BBB8-42EE-4CFD-B523-7396E057863B}" srcOrd="0" destOrd="0" parTransId="{C9D94BB1-19F0-44F7-B0A3-2DF7A3DB6994}" sibTransId="{33539F01-2197-4605-8787-7B4482552D25}"/>
    <dgm:cxn modelId="{F25E0A7A-BDD5-4567-AEB4-5E74B849A58E}" type="presOf" srcId="{D3BC015D-D18A-40B8-B5CD-6FD5D1E97BFF}" destId="{3AA8F50E-FE75-42F1-9D1A-0B0117BBD558}" srcOrd="0" destOrd="0" presId="urn:microsoft.com/office/officeart/2005/8/layout/matrix3"/>
    <dgm:cxn modelId="{E7D92890-581E-42D4-A5FC-57820862ABF8}" srcId="{4A55D237-A8C1-4D96-AC3C-D7203DABB422}" destId="{3017E60E-CDD0-4D8C-A2FA-6DB98CD24984}" srcOrd="3" destOrd="0" parTransId="{AD9E9570-BFB0-49D4-AB51-BF4A27D667A7}" sibTransId="{E69EAF45-21D2-42AB-B6DA-BA99504DACB0}"/>
    <dgm:cxn modelId="{C75D4E9B-235E-41BF-9DD8-E235A5171907}" srcId="{4A55D237-A8C1-4D96-AC3C-D7203DABB422}" destId="{890A92B2-1EF5-499C-AF5D-2D640798A1FE}" srcOrd="1" destOrd="0" parTransId="{8B68A83E-9B73-4E31-ABC4-BECBA2183667}" sibTransId="{21254865-AC32-4475-BF72-A1580B36CA70}"/>
    <dgm:cxn modelId="{928336AE-CFFC-4BCC-A777-A14C08FFA272}" type="presOf" srcId="{3017E60E-CDD0-4D8C-A2FA-6DB98CD24984}" destId="{4ACA23B5-4F67-4F0C-9BC0-6973C7C089F5}" srcOrd="0" destOrd="0" presId="urn:microsoft.com/office/officeart/2005/8/layout/matrix3"/>
    <dgm:cxn modelId="{3393D3CB-AEC8-4075-B276-72E7F36CC896}" srcId="{4A55D237-A8C1-4D96-AC3C-D7203DABB422}" destId="{D3BC015D-D18A-40B8-B5CD-6FD5D1E97BFF}" srcOrd="2" destOrd="0" parTransId="{8C0F0442-1A02-441F-ABF7-AB50FE07CA47}" sibTransId="{8F44B055-27CD-4120-9FD9-01AC6C48FBDE}"/>
    <dgm:cxn modelId="{0456A3E9-AEDF-4952-A65A-214CF986C28B}" type="presOf" srcId="{4A55D237-A8C1-4D96-AC3C-D7203DABB422}" destId="{DF68FF81-01D4-483F-8DA0-44F4904D3F19}" srcOrd="0" destOrd="0" presId="urn:microsoft.com/office/officeart/2005/8/layout/matrix3"/>
    <dgm:cxn modelId="{0B4BA99C-8AF7-4C9E-BA5A-FE40E16315D8}" type="presParOf" srcId="{DF68FF81-01D4-483F-8DA0-44F4904D3F19}" destId="{2C6DEFEB-F01E-403B-8FB5-54D695823C62}" srcOrd="0" destOrd="0" presId="urn:microsoft.com/office/officeart/2005/8/layout/matrix3"/>
    <dgm:cxn modelId="{C16EF37A-2E03-4DF4-BF5D-009E68F74A0C}" type="presParOf" srcId="{DF68FF81-01D4-483F-8DA0-44F4904D3F19}" destId="{71DC7E1D-29B2-4D20-8FCB-7052F6553277}" srcOrd="1" destOrd="0" presId="urn:microsoft.com/office/officeart/2005/8/layout/matrix3"/>
    <dgm:cxn modelId="{7CF8D089-5BA1-418E-A4EC-AA4B393B0C5C}" type="presParOf" srcId="{DF68FF81-01D4-483F-8DA0-44F4904D3F19}" destId="{A1132679-CDB6-494B-9B25-DB07AB1BBD51}" srcOrd="2" destOrd="0" presId="urn:microsoft.com/office/officeart/2005/8/layout/matrix3"/>
    <dgm:cxn modelId="{CCAB5218-ACC5-4743-9544-C69D3F043735}" type="presParOf" srcId="{DF68FF81-01D4-483F-8DA0-44F4904D3F19}" destId="{3AA8F50E-FE75-42F1-9D1A-0B0117BBD558}" srcOrd="3" destOrd="0" presId="urn:microsoft.com/office/officeart/2005/8/layout/matrix3"/>
    <dgm:cxn modelId="{D26F39EE-CA3D-4A25-92B2-CEBD7C9423E6}" type="presParOf" srcId="{DF68FF81-01D4-483F-8DA0-44F4904D3F19}" destId="{4ACA23B5-4F67-4F0C-9BC0-6973C7C089F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E38E8-6BBF-4E99-91B1-6DEF8DAAEAD5}"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85BA3F08-83B5-4A08-AB38-184C90967209}">
      <dgm:prSet/>
      <dgm:spPr/>
      <dgm:t>
        <a:bodyPr/>
        <a:lstStyle/>
        <a:p>
          <a:r>
            <a:rPr lang="en-US" dirty="0" err="1"/>
            <a:t>Hur</a:t>
          </a:r>
          <a:r>
            <a:rPr lang="en-US" dirty="0"/>
            <a:t> </a:t>
          </a:r>
          <a:r>
            <a:rPr lang="en-US" dirty="0" err="1"/>
            <a:t>skulle</a:t>
          </a:r>
          <a:r>
            <a:rPr lang="en-US" dirty="0"/>
            <a:t> du </a:t>
          </a:r>
          <a:r>
            <a:rPr lang="en-US" dirty="0" err="1"/>
            <a:t>känna</a:t>
          </a:r>
          <a:r>
            <a:rPr lang="en-US" dirty="0"/>
            <a:t> om </a:t>
          </a:r>
          <a:r>
            <a:rPr lang="en-US" dirty="0" err="1"/>
            <a:t>andra</a:t>
          </a:r>
          <a:r>
            <a:rPr lang="en-US" dirty="0"/>
            <a:t> </a:t>
          </a:r>
          <a:r>
            <a:rPr lang="en-US" dirty="0" err="1"/>
            <a:t>bestämde</a:t>
          </a:r>
          <a:r>
            <a:rPr lang="en-US" dirty="0"/>
            <a:t> </a:t>
          </a:r>
          <a:r>
            <a:rPr lang="en-US" dirty="0" err="1"/>
            <a:t>över</a:t>
          </a:r>
          <a:r>
            <a:rPr lang="en-US" dirty="0"/>
            <a:t> dig, </a:t>
          </a:r>
          <a:r>
            <a:rPr lang="en-US" dirty="0" err="1"/>
            <a:t>att</a:t>
          </a:r>
          <a:r>
            <a:rPr lang="en-US" dirty="0"/>
            <a:t> du </a:t>
          </a:r>
          <a:r>
            <a:rPr lang="en-US" dirty="0" err="1"/>
            <a:t>inte</a:t>
          </a:r>
          <a:r>
            <a:rPr lang="en-US" dirty="0"/>
            <a:t> </a:t>
          </a:r>
          <a:r>
            <a:rPr lang="en-US" dirty="0" err="1"/>
            <a:t>fick</a:t>
          </a:r>
          <a:r>
            <a:rPr lang="en-US" dirty="0"/>
            <a:t> </a:t>
          </a:r>
          <a:r>
            <a:rPr lang="en-US" dirty="0" err="1"/>
            <a:t>vara</a:t>
          </a:r>
          <a:r>
            <a:rPr lang="en-US" dirty="0"/>
            <a:t> dig </a:t>
          </a:r>
          <a:r>
            <a:rPr lang="en-US" dirty="0" err="1"/>
            <a:t>själv</a:t>
          </a:r>
          <a:r>
            <a:rPr lang="en-US" dirty="0"/>
            <a:t>, </a:t>
          </a:r>
          <a:r>
            <a:rPr lang="en-US" dirty="0" err="1"/>
            <a:t>t.ex</a:t>
          </a:r>
          <a:r>
            <a:rPr lang="en-US" dirty="0"/>
            <a:t>. </a:t>
          </a:r>
          <a:r>
            <a:rPr lang="en-US" dirty="0" err="1"/>
            <a:t>att</a:t>
          </a:r>
          <a:r>
            <a:rPr lang="en-US" dirty="0"/>
            <a:t> </a:t>
          </a:r>
          <a:r>
            <a:rPr lang="en-US" dirty="0" err="1"/>
            <a:t>vissa</a:t>
          </a:r>
          <a:r>
            <a:rPr lang="en-US" dirty="0"/>
            <a:t> </a:t>
          </a:r>
          <a:r>
            <a:rPr lang="en-US" dirty="0" err="1"/>
            <a:t>intressen</a:t>
          </a:r>
          <a:r>
            <a:rPr lang="en-US" dirty="0"/>
            <a:t> </a:t>
          </a:r>
          <a:r>
            <a:rPr lang="en-US" dirty="0" err="1"/>
            <a:t>är</a:t>
          </a:r>
          <a:r>
            <a:rPr lang="en-US" dirty="0"/>
            <a:t> ”</a:t>
          </a:r>
          <a:r>
            <a:rPr lang="en-US" dirty="0" err="1"/>
            <a:t>fel</a:t>
          </a:r>
          <a:r>
            <a:rPr lang="en-US" dirty="0"/>
            <a:t>”, </a:t>
          </a:r>
          <a:r>
            <a:rPr lang="en-US" dirty="0" err="1"/>
            <a:t>viss</a:t>
          </a:r>
          <a:r>
            <a:rPr lang="en-US" dirty="0"/>
            <a:t> </a:t>
          </a:r>
          <a:r>
            <a:rPr lang="en-US" dirty="0" err="1"/>
            <a:t>klädstil</a:t>
          </a:r>
          <a:r>
            <a:rPr lang="en-US" dirty="0"/>
            <a:t> </a:t>
          </a:r>
          <a:r>
            <a:rPr lang="en-US" dirty="0" err="1"/>
            <a:t>är</a:t>
          </a:r>
          <a:r>
            <a:rPr lang="en-US" dirty="0"/>
            <a:t> ”</a:t>
          </a:r>
          <a:r>
            <a:rPr lang="en-US" dirty="0" err="1"/>
            <a:t>fel</a:t>
          </a:r>
          <a:r>
            <a:rPr lang="en-US" dirty="0"/>
            <a:t>”?</a:t>
          </a:r>
        </a:p>
      </dgm:t>
    </dgm:pt>
    <dgm:pt modelId="{C9A7E495-B611-4382-BDAB-1F67863356A4}" type="parTrans" cxnId="{269D8414-4548-4083-9144-D684230A0AF2}">
      <dgm:prSet/>
      <dgm:spPr/>
      <dgm:t>
        <a:bodyPr/>
        <a:lstStyle/>
        <a:p>
          <a:endParaRPr lang="en-US"/>
        </a:p>
      </dgm:t>
    </dgm:pt>
    <dgm:pt modelId="{E0A38F54-7D19-4C19-B93B-A41F3262619C}" type="sibTrans" cxnId="{269D8414-4548-4083-9144-D684230A0AF2}">
      <dgm:prSet/>
      <dgm:spPr/>
      <dgm:t>
        <a:bodyPr/>
        <a:lstStyle/>
        <a:p>
          <a:endParaRPr lang="en-US"/>
        </a:p>
      </dgm:t>
    </dgm:pt>
    <dgm:pt modelId="{D3328FED-2340-4AAD-A159-F3D386850C41}">
      <dgm:prSet/>
      <dgm:spPr/>
      <dgm:t>
        <a:bodyPr/>
        <a:lstStyle/>
        <a:p>
          <a:r>
            <a:rPr lang="en-US" dirty="0" err="1"/>
            <a:t>Hur</a:t>
          </a:r>
          <a:r>
            <a:rPr lang="en-US" dirty="0"/>
            <a:t> </a:t>
          </a:r>
          <a:r>
            <a:rPr lang="en-US" dirty="0" err="1"/>
            <a:t>påverkas</a:t>
          </a:r>
          <a:r>
            <a:rPr lang="en-US" dirty="0"/>
            <a:t> du, av </a:t>
          </a:r>
          <a:r>
            <a:rPr lang="en-US" dirty="0" err="1"/>
            <a:t>vem</a:t>
          </a:r>
          <a:r>
            <a:rPr lang="en-US" dirty="0"/>
            <a:t> </a:t>
          </a:r>
          <a:r>
            <a:rPr lang="en-US" dirty="0" err="1"/>
            <a:t>någon</a:t>
          </a:r>
          <a:r>
            <a:rPr lang="en-US" dirty="0"/>
            <a:t> </a:t>
          </a:r>
          <a:r>
            <a:rPr lang="en-US" dirty="0" err="1"/>
            <a:t>annan</a:t>
          </a:r>
          <a:r>
            <a:rPr lang="en-US" dirty="0"/>
            <a:t> </a:t>
          </a:r>
          <a:r>
            <a:rPr lang="en-US" dirty="0" err="1"/>
            <a:t>är</a:t>
          </a:r>
          <a:r>
            <a:rPr lang="en-US" dirty="0"/>
            <a:t> </a:t>
          </a:r>
          <a:r>
            <a:rPr lang="en-US" dirty="0" err="1"/>
            <a:t>kär</a:t>
          </a:r>
          <a:r>
            <a:rPr lang="en-US" dirty="0"/>
            <a:t> </a:t>
          </a:r>
          <a:r>
            <a:rPr lang="en-US" dirty="0" err="1"/>
            <a:t>i</a:t>
          </a:r>
          <a:r>
            <a:rPr lang="en-US" dirty="0"/>
            <a:t>?</a:t>
          </a:r>
        </a:p>
      </dgm:t>
    </dgm:pt>
    <dgm:pt modelId="{65845C92-AC5B-4AB0-83AB-5D09DA2D63A8}" type="parTrans" cxnId="{E8B96EE9-D85B-4E3F-B41C-F5AC02AE3123}">
      <dgm:prSet/>
      <dgm:spPr/>
      <dgm:t>
        <a:bodyPr/>
        <a:lstStyle/>
        <a:p>
          <a:endParaRPr lang="en-US"/>
        </a:p>
      </dgm:t>
    </dgm:pt>
    <dgm:pt modelId="{EA85EA7B-B5F6-49BF-A253-8A99EB6E4F45}" type="sibTrans" cxnId="{E8B96EE9-D85B-4E3F-B41C-F5AC02AE3123}">
      <dgm:prSet/>
      <dgm:spPr/>
      <dgm:t>
        <a:bodyPr/>
        <a:lstStyle/>
        <a:p>
          <a:endParaRPr lang="en-US"/>
        </a:p>
      </dgm:t>
    </dgm:pt>
    <dgm:pt modelId="{45B02ABA-E674-4AA5-A383-8884D6271952}" type="pres">
      <dgm:prSet presAssocID="{4AAE38E8-6BBF-4E99-91B1-6DEF8DAAEAD5}" presName="hierChild1" presStyleCnt="0">
        <dgm:presLayoutVars>
          <dgm:chPref val="1"/>
          <dgm:dir/>
          <dgm:animOne val="branch"/>
          <dgm:animLvl val="lvl"/>
          <dgm:resizeHandles/>
        </dgm:presLayoutVars>
      </dgm:prSet>
      <dgm:spPr/>
    </dgm:pt>
    <dgm:pt modelId="{EEAA8382-E4A9-41AA-9303-10A8B0E67B03}" type="pres">
      <dgm:prSet presAssocID="{85BA3F08-83B5-4A08-AB38-184C90967209}" presName="hierRoot1" presStyleCnt="0"/>
      <dgm:spPr/>
    </dgm:pt>
    <dgm:pt modelId="{40A1F4CE-77CD-4BD5-942D-471A53B4C578}" type="pres">
      <dgm:prSet presAssocID="{85BA3F08-83B5-4A08-AB38-184C90967209}" presName="composite" presStyleCnt="0"/>
      <dgm:spPr/>
    </dgm:pt>
    <dgm:pt modelId="{5230FCD0-4C15-4FB9-9C77-EE453F88B4B0}" type="pres">
      <dgm:prSet presAssocID="{85BA3F08-83B5-4A08-AB38-184C90967209}" presName="background" presStyleLbl="node0" presStyleIdx="0" presStyleCnt="2"/>
      <dgm:spPr/>
    </dgm:pt>
    <dgm:pt modelId="{689B8AEA-5506-47DF-A0E3-B3A7DD3BB94F}" type="pres">
      <dgm:prSet presAssocID="{85BA3F08-83B5-4A08-AB38-184C90967209}" presName="text" presStyleLbl="fgAcc0" presStyleIdx="0" presStyleCnt="2">
        <dgm:presLayoutVars>
          <dgm:chPref val="3"/>
        </dgm:presLayoutVars>
      </dgm:prSet>
      <dgm:spPr/>
    </dgm:pt>
    <dgm:pt modelId="{4C56B467-6A5B-4D9A-B41E-2947696EE990}" type="pres">
      <dgm:prSet presAssocID="{85BA3F08-83B5-4A08-AB38-184C90967209}" presName="hierChild2" presStyleCnt="0"/>
      <dgm:spPr/>
    </dgm:pt>
    <dgm:pt modelId="{485F286F-8D8A-46AF-B442-3953D6BD5FF0}" type="pres">
      <dgm:prSet presAssocID="{D3328FED-2340-4AAD-A159-F3D386850C41}" presName="hierRoot1" presStyleCnt="0"/>
      <dgm:spPr/>
    </dgm:pt>
    <dgm:pt modelId="{F0CD6D4C-143C-4E25-893E-C215E1AC705C}" type="pres">
      <dgm:prSet presAssocID="{D3328FED-2340-4AAD-A159-F3D386850C41}" presName="composite" presStyleCnt="0"/>
      <dgm:spPr/>
    </dgm:pt>
    <dgm:pt modelId="{B4283156-C68D-4524-8A51-11B582EB52A0}" type="pres">
      <dgm:prSet presAssocID="{D3328FED-2340-4AAD-A159-F3D386850C41}" presName="background" presStyleLbl="node0" presStyleIdx="1" presStyleCnt="2"/>
      <dgm:spPr/>
    </dgm:pt>
    <dgm:pt modelId="{52E9C288-707A-4032-BE82-900FDD916531}" type="pres">
      <dgm:prSet presAssocID="{D3328FED-2340-4AAD-A159-F3D386850C41}" presName="text" presStyleLbl="fgAcc0" presStyleIdx="1" presStyleCnt="2">
        <dgm:presLayoutVars>
          <dgm:chPref val="3"/>
        </dgm:presLayoutVars>
      </dgm:prSet>
      <dgm:spPr/>
    </dgm:pt>
    <dgm:pt modelId="{B94A9EB5-6679-462B-8AAE-8B5C695D8234}" type="pres">
      <dgm:prSet presAssocID="{D3328FED-2340-4AAD-A159-F3D386850C41}" presName="hierChild2" presStyleCnt="0"/>
      <dgm:spPr/>
    </dgm:pt>
  </dgm:ptLst>
  <dgm:cxnLst>
    <dgm:cxn modelId="{269D8414-4548-4083-9144-D684230A0AF2}" srcId="{4AAE38E8-6BBF-4E99-91B1-6DEF8DAAEAD5}" destId="{85BA3F08-83B5-4A08-AB38-184C90967209}" srcOrd="0" destOrd="0" parTransId="{C9A7E495-B611-4382-BDAB-1F67863356A4}" sibTransId="{E0A38F54-7D19-4C19-B93B-A41F3262619C}"/>
    <dgm:cxn modelId="{E0E4E34B-CAA5-48E0-8BB0-5BF44ACBD7D4}" type="presOf" srcId="{85BA3F08-83B5-4A08-AB38-184C90967209}" destId="{689B8AEA-5506-47DF-A0E3-B3A7DD3BB94F}" srcOrd="0" destOrd="0" presId="urn:microsoft.com/office/officeart/2005/8/layout/hierarchy1"/>
    <dgm:cxn modelId="{CB849656-4B71-4180-A0D2-06A79C308A27}" type="presOf" srcId="{D3328FED-2340-4AAD-A159-F3D386850C41}" destId="{52E9C288-707A-4032-BE82-900FDD916531}" srcOrd="0" destOrd="0" presId="urn:microsoft.com/office/officeart/2005/8/layout/hierarchy1"/>
    <dgm:cxn modelId="{8C2A4D7B-0C36-4C1C-8D20-9C0E7C6C0931}" type="presOf" srcId="{4AAE38E8-6BBF-4E99-91B1-6DEF8DAAEAD5}" destId="{45B02ABA-E674-4AA5-A383-8884D6271952}" srcOrd="0" destOrd="0" presId="urn:microsoft.com/office/officeart/2005/8/layout/hierarchy1"/>
    <dgm:cxn modelId="{E8B96EE9-D85B-4E3F-B41C-F5AC02AE3123}" srcId="{4AAE38E8-6BBF-4E99-91B1-6DEF8DAAEAD5}" destId="{D3328FED-2340-4AAD-A159-F3D386850C41}" srcOrd="1" destOrd="0" parTransId="{65845C92-AC5B-4AB0-83AB-5D09DA2D63A8}" sibTransId="{EA85EA7B-B5F6-49BF-A253-8A99EB6E4F45}"/>
    <dgm:cxn modelId="{631B2E21-F30C-40BF-963A-5A3128841BDF}" type="presParOf" srcId="{45B02ABA-E674-4AA5-A383-8884D6271952}" destId="{EEAA8382-E4A9-41AA-9303-10A8B0E67B03}" srcOrd="0" destOrd="0" presId="urn:microsoft.com/office/officeart/2005/8/layout/hierarchy1"/>
    <dgm:cxn modelId="{1974FFC8-3124-46F6-8406-84EB41447BA8}" type="presParOf" srcId="{EEAA8382-E4A9-41AA-9303-10A8B0E67B03}" destId="{40A1F4CE-77CD-4BD5-942D-471A53B4C578}" srcOrd="0" destOrd="0" presId="urn:microsoft.com/office/officeart/2005/8/layout/hierarchy1"/>
    <dgm:cxn modelId="{E33291F1-AD5C-453B-9A19-4AE8FEEC0F4D}" type="presParOf" srcId="{40A1F4CE-77CD-4BD5-942D-471A53B4C578}" destId="{5230FCD0-4C15-4FB9-9C77-EE453F88B4B0}" srcOrd="0" destOrd="0" presId="urn:microsoft.com/office/officeart/2005/8/layout/hierarchy1"/>
    <dgm:cxn modelId="{280492B4-C2EC-4183-9A44-E05813AFAB93}" type="presParOf" srcId="{40A1F4CE-77CD-4BD5-942D-471A53B4C578}" destId="{689B8AEA-5506-47DF-A0E3-B3A7DD3BB94F}" srcOrd="1" destOrd="0" presId="urn:microsoft.com/office/officeart/2005/8/layout/hierarchy1"/>
    <dgm:cxn modelId="{ABAE5A15-E9D8-4457-910E-A35A1C1D9ED5}" type="presParOf" srcId="{EEAA8382-E4A9-41AA-9303-10A8B0E67B03}" destId="{4C56B467-6A5B-4D9A-B41E-2947696EE990}" srcOrd="1" destOrd="0" presId="urn:microsoft.com/office/officeart/2005/8/layout/hierarchy1"/>
    <dgm:cxn modelId="{D4D2C3F8-2FF5-4E7E-9113-3217E2D07370}" type="presParOf" srcId="{45B02ABA-E674-4AA5-A383-8884D6271952}" destId="{485F286F-8D8A-46AF-B442-3953D6BD5FF0}" srcOrd="1" destOrd="0" presId="urn:microsoft.com/office/officeart/2005/8/layout/hierarchy1"/>
    <dgm:cxn modelId="{AEB9CC1C-E204-49FB-8274-24B5A4849D4E}" type="presParOf" srcId="{485F286F-8D8A-46AF-B442-3953D6BD5FF0}" destId="{F0CD6D4C-143C-4E25-893E-C215E1AC705C}" srcOrd="0" destOrd="0" presId="urn:microsoft.com/office/officeart/2005/8/layout/hierarchy1"/>
    <dgm:cxn modelId="{F5154261-9F14-46E6-A57C-7A534094D246}" type="presParOf" srcId="{F0CD6D4C-143C-4E25-893E-C215E1AC705C}" destId="{B4283156-C68D-4524-8A51-11B582EB52A0}" srcOrd="0" destOrd="0" presId="urn:microsoft.com/office/officeart/2005/8/layout/hierarchy1"/>
    <dgm:cxn modelId="{CC9BF67B-DCAD-4B58-B3EE-EE4CA8645A8C}" type="presParOf" srcId="{F0CD6D4C-143C-4E25-893E-C215E1AC705C}" destId="{52E9C288-707A-4032-BE82-900FDD916531}" srcOrd="1" destOrd="0" presId="urn:microsoft.com/office/officeart/2005/8/layout/hierarchy1"/>
    <dgm:cxn modelId="{F90A142C-D43B-4379-A19B-50C64B8DA49C}" type="presParOf" srcId="{485F286F-8D8A-46AF-B442-3953D6BD5FF0}" destId="{B94A9EB5-6679-462B-8AAE-8B5C695D82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1313FA-1294-4B91-9380-4B4A4B71D2D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3F8315D-CA78-431B-8DFF-CD20599E1402}">
      <dgm:prSet/>
      <dgm:spPr/>
      <dgm:t>
        <a:bodyPr/>
        <a:lstStyle/>
        <a:p>
          <a:r>
            <a:rPr lang="en-US"/>
            <a:t>ekonomi</a:t>
          </a:r>
        </a:p>
      </dgm:t>
    </dgm:pt>
    <dgm:pt modelId="{58AFF1B9-DBCE-4BEE-A6EC-7D733373E118}" type="parTrans" cxnId="{79CFB355-B4E9-4239-A9BD-5D86B72A526D}">
      <dgm:prSet/>
      <dgm:spPr/>
      <dgm:t>
        <a:bodyPr/>
        <a:lstStyle/>
        <a:p>
          <a:endParaRPr lang="en-US"/>
        </a:p>
      </dgm:t>
    </dgm:pt>
    <dgm:pt modelId="{9C0442CE-C98F-4AC4-BB7E-5DB0520A1B8F}" type="sibTrans" cxnId="{79CFB355-B4E9-4239-A9BD-5D86B72A526D}">
      <dgm:prSet/>
      <dgm:spPr/>
      <dgm:t>
        <a:bodyPr/>
        <a:lstStyle/>
        <a:p>
          <a:endParaRPr lang="en-US"/>
        </a:p>
      </dgm:t>
    </dgm:pt>
    <dgm:pt modelId="{693C83E9-6918-4604-9BD2-D71AD1896EDF}">
      <dgm:prSet/>
      <dgm:spPr/>
      <dgm:t>
        <a:bodyPr/>
        <a:lstStyle/>
        <a:p>
          <a:r>
            <a:rPr lang="en-US"/>
            <a:t>brister i boendemiljö</a:t>
          </a:r>
        </a:p>
      </dgm:t>
    </dgm:pt>
    <dgm:pt modelId="{05201242-7A8B-4DA6-BCD9-3C07FB6C29A0}" type="parTrans" cxnId="{32F69D86-5D05-4CBA-8399-0000282995BB}">
      <dgm:prSet/>
      <dgm:spPr/>
      <dgm:t>
        <a:bodyPr/>
        <a:lstStyle/>
        <a:p>
          <a:endParaRPr lang="en-US"/>
        </a:p>
      </dgm:t>
    </dgm:pt>
    <dgm:pt modelId="{14FFE954-818E-41F8-8BB2-4E4353246EC1}" type="sibTrans" cxnId="{32F69D86-5D05-4CBA-8399-0000282995BB}">
      <dgm:prSet/>
      <dgm:spPr/>
      <dgm:t>
        <a:bodyPr/>
        <a:lstStyle/>
        <a:p>
          <a:endParaRPr lang="en-US"/>
        </a:p>
      </dgm:t>
    </dgm:pt>
    <dgm:pt modelId="{280BAEE5-250E-440E-BABB-62DCAA5AC58F}">
      <dgm:prSet/>
      <dgm:spPr/>
      <dgm:t>
        <a:bodyPr/>
        <a:lstStyle/>
        <a:p>
          <a:r>
            <a:rPr lang="en-US"/>
            <a:t>utbildning och hälsa</a:t>
          </a:r>
        </a:p>
      </dgm:t>
    </dgm:pt>
    <dgm:pt modelId="{12077D28-5B27-48B5-887F-21928324B4F8}" type="parTrans" cxnId="{B902EBFD-56E5-4171-8EF8-5F1C1B53C8B8}">
      <dgm:prSet/>
      <dgm:spPr/>
      <dgm:t>
        <a:bodyPr/>
        <a:lstStyle/>
        <a:p>
          <a:endParaRPr lang="en-US"/>
        </a:p>
      </dgm:t>
    </dgm:pt>
    <dgm:pt modelId="{C54D56A8-A48C-48C5-B653-BCE3ABC622F8}" type="sibTrans" cxnId="{B902EBFD-56E5-4171-8EF8-5F1C1B53C8B8}">
      <dgm:prSet/>
      <dgm:spPr/>
      <dgm:t>
        <a:bodyPr/>
        <a:lstStyle/>
        <a:p>
          <a:endParaRPr lang="en-US"/>
        </a:p>
      </dgm:t>
    </dgm:pt>
    <dgm:pt modelId="{720B77E4-8B3B-4517-A25E-863C031BFB0F}">
      <dgm:prSet/>
      <dgm:spPr/>
      <dgm:t>
        <a:bodyPr/>
        <a:lstStyle/>
        <a:p>
          <a:r>
            <a:rPr lang="en-US"/>
            <a:t>brister i sociala relationer</a:t>
          </a:r>
        </a:p>
      </dgm:t>
    </dgm:pt>
    <dgm:pt modelId="{24570355-6AB2-48A8-A5D3-2591D1D919B5}" type="parTrans" cxnId="{678F294D-32A3-4138-988A-C64775CEC31C}">
      <dgm:prSet/>
      <dgm:spPr/>
      <dgm:t>
        <a:bodyPr/>
        <a:lstStyle/>
        <a:p>
          <a:endParaRPr lang="en-US"/>
        </a:p>
      </dgm:t>
    </dgm:pt>
    <dgm:pt modelId="{DC120C39-6A15-4801-A7C2-BD298CF5226A}" type="sibTrans" cxnId="{678F294D-32A3-4138-988A-C64775CEC31C}">
      <dgm:prSet/>
      <dgm:spPr/>
      <dgm:t>
        <a:bodyPr/>
        <a:lstStyle/>
        <a:p>
          <a:endParaRPr lang="en-US"/>
        </a:p>
      </dgm:t>
    </dgm:pt>
    <dgm:pt modelId="{7A2FD5B5-90E7-474B-B5EE-8BFCDD102B17}">
      <dgm:prSet/>
      <dgm:spPr/>
      <dgm:t>
        <a:bodyPr/>
        <a:lstStyle/>
        <a:p>
          <a:r>
            <a:rPr lang="en-US"/>
            <a:t>utsatthet för våld</a:t>
          </a:r>
        </a:p>
      </dgm:t>
    </dgm:pt>
    <dgm:pt modelId="{4C923BD1-65FF-4FEC-A14D-72F5A080249B}" type="parTrans" cxnId="{D86C94AB-611F-4139-8223-9658449B345A}">
      <dgm:prSet/>
      <dgm:spPr/>
      <dgm:t>
        <a:bodyPr/>
        <a:lstStyle/>
        <a:p>
          <a:endParaRPr lang="en-US"/>
        </a:p>
      </dgm:t>
    </dgm:pt>
    <dgm:pt modelId="{EB6BECFE-9B9B-4CB5-9BB0-2BBAEAC8A570}" type="sibTrans" cxnId="{D86C94AB-611F-4139-8223-9658449B345A}">
      <dgm:prSet/>
      <dgm:spPr/>
      <dgm:t>
        <a:bodyPr/>
        <a:lstStyle/>
        <a:p>
          <a:endParaRPr lang="en-US"/>
        </a:p>
      </dgm:t>
    </dgm:pt>
    <dgm:pt modelId="{4105FC0B-794B-4F36-9F29-1DFED0F708EB}" type="pres">
      <dgm:prSet presAssocID="{691313FA-1294-4B91-9380-4B4A4B71D2D6}" presName="diagram" presStyleCnt="0">
        <dgm:presLayoutVars>
          <dgm:dir/>
          <dgm:resizeHandles val="exact"/>
        </dgm:presLayoutVars>
      </dgm:prSet>
      <dgm:spPr/>
    </dgm:pt>
    <dgm:pt modelId="{6B0E1EBA-D08D-4B68-90BF-5CC0CCD3C46A}" type="pres">
      <dgm:prSet presAssocID="{93F8315D-CA78-431B-8DFF-CD20599E1402}" presName="node" presStyleLbl="node1" presStyleIdx="0" presStyleCnt="5">
        <dgm:presLayoutVars>
          <dgm:bulletEnabled val="1"/>
        </dgm:presLayoutVars>
      </dgm:prSet>
      <dgm:spPr/>
    </dgm:pt>
    <dgm:pt modelId="{4519B586-BD69-42AC-992B-0D6027A4A18E}" type="pres">
      <dgm:prSet presAssocID="{9C0442CE-C98F-4AC4-BB7E-5DB0520A1B8F}" presName="sibTrans" presStyleCnt="0"/>
      <dgm:spPr/>
    </dgm:pt>
    <dgm:pt modelId="{6BF938A2-6CE3-4001-A5F5-9A8E297C1C98}" type="pres">
      <dgm:prSet presAssocID="{693C83E9-6918-4604-9BD2-D71AD1896EDF}" presName="node" presStyleLbl="node1" presStyleIdx="1" presStyleCnt="5">
        <dgm:presLayoutVars>
          <dgm:bulletEnabled val="1"/>
        </dgm:presLayoutVars>
      </dgm:prSet>
      <dgm:spPr/>
    </dgm:pt>
    <dgm:pt modelId="{DA01AEFF-DA68-4A17-842D-0317AAC31286}" type="pres">
      <dgm:prSet presAssocID="{14FFE954-818E-41F8-8BB2-4E4353246EC1}" presName="sibTrans" presStyleCnt="0"/>
      <dgm:spPr/>
    </dgm:pt>
    <dgm:pt modelId="{9CA382F3-DB7E-4B96-AD5E-C399C46E6578}" type="pres">
      <dgm:prSet presAssocID="{280BAEE5-250E-440E-BABB-62DCAA5AC58F}" presName="node" presStyleLbl="node1" presStyleIdx="2" presStyleCnt="5">
        <dgm:presLayoutVars>
          <dgm:bulletEnabled val="1"/>
        </dgm:presLayoutVars>
      </dgm:prSet>
      <dgm:spPr/>
    </dgm:pt>
    <dgm:pt modelId="{ABC5AB25-7074-4A49-96EF-949C5A9EA71F}" type="pres">
      <dgm:prSet presAssocID="{C54D56A8-A48C-48C5-B653-BCE3ABC622F8}" presName="sibTrans" presStyleCnt="0"/>
      <dgm:spPr/>
    </dgm:pt>
    <dgm:pt modelId="{4C0D3C3C-02E9-4DCC-832B-38F2DC58E6C9}" type="pres">
      <dgm:prSet presAssocID="{720B77E4-8B3B-4517-A25E-863C031BFB0F}" presName="node" presStyleLbl="node1" presStyleIdx="3" presStyleCnt="5">
        <dgm:presLayoutVars>
          <dgm:bulletEnabled val="1"/>
        </dgm:presLayoutVars>
      </dgm:prSet>
      <dgm:spPr/>
    </dgm:pt>
    <dgm:pt modelId="{AB9D83CC-1E0B-426F-9BE1-AD33FC432413}" type="pres">
      <dgm:prSet presAssocID="{DC120C39-6A15-4801-A7C2-BD298CF5226A}" presName="sibTrans" presStyleCnt="0"/>
      <dgm:spPr/>
    </dgm:pt>
    <dgm:pt modelId="{B32F2D6C-AC6C-4082-9851-4DB395492790}" type="pres">
      <dgm:prSet presAssocID="{7A2FD5B5-90E7-474B-B5EE-8BFCDD102B17}" presName="node" presStyleLbl="node1" presStyleIdx="4" presStyleCnt="5">
        <dgm:presLayoutVars>
          <dgm:bulletEnabled val="1"/>
        </dgm:presLayoutVars>
      </dgm:prSet>
      <dgm:spPr/>
    </dgm:pt>
  </dgm:ptLst>
  <dgm:cxnLst>
    <dgm:cxn modelId="{0B4EE91D-0E54-4A28-ADA6-8417A1E0F9F6}" type="presOf" srcId="{720B77E4-8B3B-4517-A25E-863C031BFB0F}" destId="{4C0D3C3C-02E9-4DCC-832B-38F2DC58E6C9}" srcOrd="0" destOrd="0" presId="urn:microsoft.com/office/officeart/2005/8/layout/default"/>
    <dgm:cxn modelId="{A0E19B21-983F-47A9-BFEC-807E61AF5748}" type="presOf" srcId="{691313FA-1294-4B91-9380-4B4A4B71D2D6}" destId="{4105FC0B-794B-4F36-9F29-1DFED0F708EB}" srcOrd="0" destOrd="0" presId="urn:microsoft.com/office/officeart/2005/8/layout/default"/>
    <dgm:cxn modelId="{0A0BDB5F-0FDB-49B7-99E1-2AA2B005C9D5}" type="presOf" srcId="{693C83E9-6918-4604-9BD2-D71AD1896EDF}" destId="{6BF938A2-6CE3-4001-A5F5-9A8E297C1C98}" srcOrd="0" destOrd="0" presId="urn:microsoft.com/office/officeart/2005/8/layout/default"/>
    <dgm:cxn modelId="{FF58EC64-30A7-41A0-9ADA-A438A79B1C01}" type="presOf" srcId="{280BAEE5-250E-440E-BABB-62DCAA5AC58F}" destId="{9CA382F3-DB7E-4B96-AD5E-C399C46E6578}" srcOrd="0" destOrd="0" presId="urn:microsoft.com/office/officeart/2005/8/layout/default"/>
    <dgm:cxn modelId="{678F294D-32A3-4138-988A-C64775CEC31C}" srcId="{691313FA-1294-4B91-9380-4B4A4B71D2D6}" destId="{720B77E4-8B3B-4517-A25E-863C031BFB0F}" srcOrd="3" destOrd="0" parTransId="{24570355-6AB2-48A8-A5D3-2591D1D919B5}" sibTransId="{DC120C39-6A15-4801-A7C2-BD298CF5226A}"/>
    <dgm:cxn modelId="{79CFB355-B4E9-4239-A9BD-5D86B72A526D}" srcId="{691313FA-1294-4B91-9380-4B4A4B71D2D6}" destId="{93F8315D-CA78-431B-8DFF-CD20599E1402}" srcOrd="0" destOrd="0" parTransId="{58AFF1B9-DBCE-4BEE-A6EC-7D733373E118}" sibTransId="{9C0442CE-C98F-4AC4-BB7E-5DB0520A1B8F}"/>
    <dgm:cxn modelId="{32F69D86-5D05-4CBA-8399-0000282995BB}" srcId="{691313FA-1294-4B91-9380-4B4A4B71D2D6}" destId="{693C83E9-6918-4604-9BD2-D71AD1896EDF}" srcOrd="1" destOrd="0" parTransId="{05201242-7A8B-4DA6-BCD9-3C07FB6C29A0}" sibTransId="{14FFE954-818E-41F8-8BB2-4E4353246EC1}"/>
    <dgm:cxn modelId="{66836AA7-077F-43BD-B70E-BFB559BE8469}" type="presOf" srcId="{93F8315D-CA78-431B-8DFF-CD20599E1402}" destId="{6B0E1EBA-D08D-4B68-90BF-5CC0CCD3C46A}" srcOrd="0" destOrd="0" presId="urn:microsoft.com/office/officeart/2005/8/layout/default"/>
    <dgm:cxn modelId="{D86C94AB-611F-4139-8223-9658449B345A}" srcId="{691313FA-1294-4B91-9380-4B4A4B71D2D6}" destId="{7A2FD5B5-90E7-474B-B5EE-8BFCDD102B17}" srcOrd="4" destOrd="0" parTransId="{4C923BD1-65FF-4FEC-A14D-72F5A080249B}" sibTransId="{EB6BECFE-9B9B-4CB5-9BB0-2BBAEAC8A570}"/>
    <dgm:cxn modelId="{FA65CFE8-37F3-4D4C-B25E-7E58DEB50942}" type="presOf" srcId="{7A2FD5B5-90E7-474B-B5EE-8BFCDD102B17}" destId="{B32F2D6C-AC6C-4082-9851-4DB395492790}" srcOrd="0" destOrd="0" presId="urn:microsoft.com/office/officeart/2005/8/layout/default"/>
    <dgm:cxn modelId="{B902EBFD-56E5-4171-8EF8-5F1C1B53C8B8}" srcId="{691313FA-1294-4B91-9380-4B4A4B71D2D6}" destId="{280BAEE5-250E-440E-BABB-62DCAA5AC58F}" srcOrd="2" destOrd="0" parTransId="{12077D28-5B27-48B5-887F-21928324B4F8}" sibTransId="{C54D56A8-A48C-48C5-B653-BCE3ABC622F8}"/>
    <dgm:cxn modelId="{C72A152D-5AE3-4763-B5B5-12A6D418C9B1}" type="presParOf" srcId="{4105FC0B-794B-4F36-9F29-1DFED0F708EB}" destId="{6B0E1EBA-D08D-4B68-90BF-5CC0CCD3C46A}" srcOrd="0" destOrd="0" presId="urn:microsoft.com/office/officeart/2005/8/layout/default"/>
    <dgm:cxn modelId="{70667EDB-685B-49EF-8BEE-50B428C32831}" type="presParOf" srcId="{4105FC0B-794B-4F36-9F29-1DFED0F708EB}" destId="{4519B586-BD69-42AC-992B-0D6027A4A18E}" srcOrd="1" destOrd="0" presId="urn:microsoft.com/office/officeart/2005/8/layout/default"/>
    <dgm:cxn modelId="{C79180C3-6560-4142-AC9C-0F96CA7B7E0B}" type="presParOf" srcId="{4105FC0B-794B-4F36-9F29-1DFED0F708EB}" destId="{6BF938A2-6CE3-4001-A5F5-9A8E297C1C98}" srcOrd="2" destOrd="0" presId="urn:microsoft.com/office/officeart/2005/8/layout/default"/>
    <dgm:cxn modelId="{2ECAFA08-7AC6-4737-B6AE-BA78647618E2}" type="presParOf" srcId="{4105FC0B-794B-4F36-9F29-1DFED0F708EB}" destId="{DA01AEFF-DA68-4A17-842D-0317AAC31286}" srcOrd="3" destOrd="0" presId="urn:microsoft.com/office/officeart/2005/8/layout/default"/>
    <dgm:cxn modelId="{664C894E-A786-4D0B-8D84-681FE73E3965}" type="presParOf" srcId="{4105FC0B-794B-4F36-9F29-1DFED0F708EB}" destId="{9CA382F3-DB7E-4B96-AD5E-C399C46E6578}" srcOrd="4" destOrd="0" presId="urn:microsoft.com/office/officeart/2005/8/layout/default"/>
    <dgm:cxn modelId="{89974653-CF5E-45D7-A895-BC64B2E3EFF6}" type="presParOf" srcId="{4105FC0B-794B-4F36-9F29-1DFED0F708EB}" destId="{ABC5AB25-7074-4A49-96EF-949C5A9EA71F}" srcOrd="5" destOrd="0" presId="urn:microsoft.com/office/officeart/2005/8/layout/default"/>
    <dgm:cxn modelId="{B419F6C1-55CD-4D20-989D-98A840EB66B4}" type="presParOf" srcId="{4105FC0B-794B-4F36-9F29-1DFED0F708EB}" destId="{4C0D3C3C-02E9-4DCC-832B-38F2DC58E6C9}" srcOrd="6" destOrd="0" presId="urn:microsoft.com/office/officeart/2005/8/layout/default"/>
    <dgm:cxn modelId="{0493FDC9-642A-498B-AB09-779752412FD3}" type="presParOf" srcId="{4105FC0B-794B-4F36-9F29-1DFED0F708EB}" destId="{AB9D83CC-1E0B-426F-9BE1-AD33FC432413}" srcOrd="7" destOrd="0" presId="urn:microsoft.com/office/officeart/2005/8/layout/default"/>
    <dgm:cxn modelId="{6F813C42-C024-44BC-860F-52DA5AAE5868}" type="presParOf" srcId="{4105FC0B-794B-4F36-9F29-1DFED0F708EB}" destId="{B32F2D6C-AC6C-4082-9851-4DB39549279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088B-0815-40D3-9A9E-95A75F0C119B}">
      <dsp:nvSpPr>
        <dsp:cNvPr id="0" name=""/>
        <dsp:cNvSpPr/>
      </dsp:nvSpPr>
      <dsp:spPr>
        <a:xfrm>
          <a:off x="0" y="0"/>
          <a:ext cx="7484601" cy="72409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Måndag: Varför flyr man?</a:t>
          </a:r>
        </a:p>
      </dsp:txBody>
      <dsp:txXfrm>
        <a:off x="21208" y="21208"/>
        <a:ext cx="6618532" cy="681674"/>
      </dsp:txXfrm>
    </dsp:sp>
    <dsp:sp modelId="{161BF32C-0DC3-4A2F-80CB-D0A310BEFE49}">
      <dsp:nvSpPr>
        <dsp:cNvPr id="0" name=""/>
        <dsp:cNvSpPr/>
      </dsp:nvSpPr>
      <dsp:spPr>
        <a:xfrm>
          <a:off x="558915" y="824658"/>
          <a:ext cx="7484601" cy="7240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err="1"/>
            <a:t>Tisdag</a:t>
          </a:r>
          <a:r>
            <a:rPr lang="en-US" sz="3300" kern="1200" dirty="0"/>
            <a:t>: HBTQIA+</a:t>
          </a:r>
        </a:p>
      </dsp:txBody>
      <dsp:txXfrm>
        <a:off x="580123" y="845866"/>
        <a:ext cx="6412611" cy="681674"/>
      </dsp:txXfrm>
    </dsp:sp>
    <dsp:sp modelId="{21CCE215-5510-4FD1-8CBA-AE268B60928F}">
      <dsp:nvSpPr>
        <dsp:cNvPr id="0" name=""/>
        <dsp:cNvSpPr/>
      </dsp:nvSpPr>
      <dsp:spPr>
        <a:xfrm>
          <a:off x="1117830" y="1649317"/>
          <a:ext cx="7484601" cy="7240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Onsdag: Utanförskap</a:t>
          </a:r>
        </a:p>
      </dsp:txBody>
      <dsp:txXfrm>
        <a:off x="1139038" y="1670525"/>
        <a:ext cx="6412611" cy="681674"/>
      </dsp:txXfrm>
    </dsp:sp>
    <dsp:sp modelId="{130DCF3A-8932-44E5-A476-F5AF63424A42}">
      <dsp:nvSpPr>
        <dsp:cNvPr id="0" name=""/>
        <dsp:cNvSpPr/>
      </dsp:nvSpPr>
      <dsp:spPr>
        <a:xfrm>
          <a:off x="1676745" y="2473975"/>
          <a:ext cx="7484601" cy="7240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Torsdag: Religion</a:t>
          </a:r>
        </a:p>
      </dsp:txBody>
      <dsp:txXfrm>
        <a:off x="1697953" y="2495183"/>
        <a:ext cx="6412611" cy="681674"/>
      </dsp:txXfrm>
    </dsp:sp>
    <dsp:sp modelId="{2238B085-03DC-4F6B-996A-06121655EDC2}">
      <dsp:nvSpPr>
        <dsp:cNvPr id="0" name=""/>
        <dsp:cNvSpPr/>
      </dsp:nvSpPr>
      <dsp:spPr>
        <a:xfrm>
          <a:off x="2235660" y="3298634"/>
          <a:ext cx="7484601" cy="7240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Fredag: Funktionsnedsättning</a:t>
          </a:r>
        </a:p>
      </dsp:txBody>
      <dsp:txXfrm>
        <a:off x="2256868" y="3319842"/>
        <a:ext cx="6412611" cy="681674"/>
      </dsp:txXfrm>
    </dsp:sp>
    <dsp:sp modelId="{2DE4030C-6BA1-40C2-89BD-20CDF31323E4}">
      <dsp:nvSpPr>
        <dsp:cNvPr id="0" name=""/>
        <dsp:cNvSpPr/>
      </dsp:nvSpPr>
      <dsp:spPr>
        <a:xfrm>
          <a:off x="7013942" y="528988"/>
          <a:ext cx="470658" cy="47065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119840" y="528988"/>
        <a:ext cx="258862" cy="354170"/>
      </dsp:txXfrm>
    </dsp:sp>
    <dsp:sp modelId="{CDC8F895-64D6-457D-B744-AB82437484C0}">
      <dsp:nvSpPr>
        <dsp:cNvPr id="0" name=""/>
        <dsp:cNvSpPr/>
      </dsp:nvSpPr>
      <dsp:spPr>
        <a:xfrm>
          <a:off x="7572857" y="1353646"/>
          <a:ext cx="470658" cy="47065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78755" y="1353646"/>
        <a:ext cx="258862" cy="354170"/>
      </dsp:txXfrm>
    </dsp:sp>
    <dsp:sp modelId="{226151D3-78B4-4911-93A8-5728A6AC0D54}">
      <dsp:nvSpPr>
        <dsp:cNvPr id="0" name=""/>
        <dsp:cNvSpPr/>
      </dsp:nvSpPr>
      <dsp:spPr>
        <a:xfrm>
          <a:off x="8131773" y="2166237"/>
          <a:ext cx="470658" cy="470658"/>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37671" y="2166237"/>
        <a:ext cx="258862" cy="354170"/>
      </dsp:txXfrm>
    </dsp:sp>
    <dsp:sp modelId="{3EFDC9ED-D270-4F80-994F-7E6255E1D7EA}">
      <dsp:nvSpPr>
        <dsp:cNvPr id="0" name=""/>
        <dsp:cNvSpPr/>
      </dsp:nvSpPr>
      <dsp:spPr>
        <a:xfrm>
          <a:off x="8690688" y="2998941"/>
          <a:ext cx="470658" cy="470658"/>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6586" y="2998941"/>
        <a:ext cx="258862" cy="354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DEFEB-F01E-403B-8FB5-54D695823C62}">
      <dsp:nvSpPr>
        <dsp:cNvPr id="0" name=""/>
        <dsp:cNvSpPr/>
      </dsp:nvSpPr>
      <dsp:spPr>
        <a:xfrm>
          <a:off x="360362" y="0"/>
          <a:ext cx="4921250" cy="49212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C7E1D-29B2-4D20-8FCB-7052F6553277}">
      <dsp:nvSpPr>
        <dsp:cNvPr id="0" name=""/>
        <dsp:cNvSpPr/>
      </dsp:nvSpPr>
      <dsp:spPr>
        <a:xfrm>
          <a:off x="827881" y="467518"/>
          <a:ext cx="1919287" cy="19192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Mitten 1800-talet – ca 1920-talet </a:t>
          </a:r>
          <a:r>
            <a:rPr lang="en-US" sz="1400" kern="1200" dirty="0" err="1"/>
            <a:t>Svenskar</a:t>
          </a:r>
          <a:r>
            <a:rPr lang="en-US" sz="1400" kern="1200" dirty="0"/>
            <a:t> till USA.</a:t>
          </a:r>
        </a:p>
      </dsp:txBody>
      <dsp:txXfrm>
        <a:off x="921573" y="561210"/>
        <a:ext cx="1731903" cy="1731903"/>
      </dsp:txXfrm>
    </dsp:sp>
    <dsp:sp modelId="{A1132679-CDB6-494B-9B25-DB07AB1BBD51}">
      <dsp:nvSpPr>
        <dsp:cNvPr id="0" name=""/>
        <dsp:cNvSpPr/>
      </dsp:nvSpPr>
      <dsp:spPr>
        <a:xfrm>
          <a:off x="2894806" y="467518"/>
          <a:ext cx="1919287" cy="19192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1600-talet Vallonsmeder invandrade till Sverige och förädlade järn. Bidrog till industrialismen och Sverige utvecklades. </a:t>
          </a:r>
        </a:p>
      </dsp:txBody>
      <dsp:txXfrm>
        <a:off x="2988498" y="561210"/>
        <a:ext cx="1731903" cy="1731903"/>
      </dsp:txXfrm>
    </dsp:sp>
    <dsp:sp modelId="{3AA8F50E-FE75-42F1-9D1A-0B0117BBD558}">
      <dsp:nvSpPr>
        <dsp:cNvPr id="0" name=""/>
        <dsp:cNvSpPr/>
      </dsp:nvSpPr>
      <dsp:spPr>
        <a:xfrm>
          <a:off x="827881" y="2534443"/>
          <a:ext cx="1919287" cy="19192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1960-talet stor arbetskraftsinvandring som gjorde att Sveriges ekonomi blomstrade.</a:t>
          </a:r>
        </a:p>
      </dsp:txBody>
      <dsp:txXfrm>
        <a:off x="921573" y="2628135"/>
        <a:ext cx="1731903" cy="1731903"/>
      </dsp:txXfrm>
    </dsp:sp>
    <dsp:sp modelId="{4ACA23B5-4F67-4F0C-9BC0-6973C7C089F5}">
      <dsp:nvSpPr>
        <dsp:cNvPr id="0" name=""/>
        <dsp:cNvSpPr/>
      </dsp:nvSpPr>
      <dsp:spPr>
        <a:xfrm>
          <a:off x="2894806" y="2534443"/>
          <a:ext cx="1919287" cy="19192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 mötet med andra lär vi oss mer och saker utvecklas.</a:t>
          </a:r>
        </a:p>
      </dsp:txBody>
      <dsp:txXfrm>
        <a:off x="2988498" y="2628135"/>
        <a:ext cx="1731903" cy="1731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0FCD0-4C15-4FB9-9C77-EE453F88B4B0}">
      <dsp:nvSpPr>
        <dsp:cNvPr id="0" name=""/>
        <dsp:cNvSpPr/>
      </dsp:nvSpPr>
      <dsp:spPr>
        <a:xfrm>
          <a:off x="875" y="734681"/>
          <a:ext cx="3073022" cy="195136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9B8AEA-5506-47DF-A0E3-B3A7DD3BB94F}">
      <dsp:nvSpPr>
        <dsp:cNvPr id="0" name=""/>
        <dsp:cNvSpPr/>
      </dsp:nvSpPr>
      <dsp:spPr>
        <a:xfrm>
          <a:off x="342322" y="1059056"/>
          <a:ext cx="3073022" cy="195136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Hur</a:t>
          </a:r>
          <a:r>
            <a:rPr lang="en-US" sz="2200" kern="1200" dirty="0"/>
            <a:t> </a:t>
          </a:r>
          <a:r>
            <a:rPr lang="en-US" sz="2200" kern="1200" dirty="0" err="1"/>
            <a:t>skulle</a:t>
          </a:r>
          <a:r>
            <a:rPr lang="en-US" sz="2200" kern="1200" dirty="0"/>
            <a:t> du </a:t>
          </a:r>
          <a:r>
            <a:rPr lang="en-US" sz="2200" kern="1200" dirty="0" err="1"/>
            <a:t>känna</a:t>
          </a:r>
          <a:r>
            <a:rPr lang="en-US" sz="2200" kern="1200" dirty="0"/>
            <a:t> om </a:t>
          </a:r>
          <a:r>
            <a:rPr lang="en-US" sz="2200" kern="1200" dirty="0" err="1"/>
            <a:t>andra</a:t>
          </a:r>
          <a:r>
            <a:rPr lang="en-US" sz="2200" kern="1200" dirty="0"/>
            <a:t> </a:t>
          </a:r>
          <a:r>
            <a:rPr lang="en-US" sz="2200" kern="1200" dirty="0" err="1"/>
            <a:t>bestämde</a:t>
          </a:r>
          <a:r>
            <a:rPr lang="en-US" sz="2200" kern="1200" dirty="0"/>
            <a:t> </a:t>
          </a:r>
          <a:r>
            <a:rPr lang="en-US" sz="2200" kern="1200" dirty="0" err="1"/>
            <a:t>över</a:t>
          </a:r>
          <a:r>
            <a:rPr lang="en-US" sz="2200" kern="1200" dirty="0"/>
            <a:t> dig, </a:t>
          </a:r>
          <a:r>
            <a:rPr lang="en-US" sz="2200" kern="1200" dirty="0" err="1"/>
            <a:t>att</a:t>
          </a:r>
          <a:r>
            <a:rPr lang="en-US" sz="2200" kern="1200" dirty="0"/>
            <a:t> du </a:t>
          </a:r>
          <a:r>
            <a:rPr lang="en-US" sz="2200" kern="1200" dirty="0" err="1"/>
            <a:t>inte</a:t>
          </a:r>
          <a:r>
            <a:rPr lang="en-US" sz="2200" kern="1200" dirty="0"/>
            <a:t> </a:t>
          </a:r>
          <a:r>
            <a:rPr lang="en-US" sz="2200" kern="1200" dirty="0" err="1"/>
            <a:t>fick</a:t>
          </a:r>
          <a:r>
            <a:rPr lang="en-US" sz="2200" kern="1200" dirty="0"/>
            <a:t> </a:t>
          </a:r>
          <a:r>
            <a:rPr lang="en-US" sz="2200" kern="1200" dirty="0" err="1"/>
            <a:t>vara</a:t>
          </a:r>
          <a:r>
            <a:rPr lang="en-US" sz="2200" kern="1200" dirty="0"/>
            <a:t> dig </a:t>
          </a:r>
          <a:r>
            <a:rPr lang="en-US" sz="2200" kern="1200" dirty="0" err="1"/>
            <a:t>själv</a:t>
          </a:r>
          <a:r>
            <a:rPr lang="en-US" sz="2200" kern="1200" dirty="0"/>
            <a:t>, </a:t>
          </a:r>
          <a:r>
            <a:rPr lang="en-US" sz="2200" kern="1200" dirty="0" err="1"/>
            <a:t>t.ex</a:t>
          </a:r>
          <a:r>
            <a:rPr lang="en-US" sz="2200" kern="1200" dirty="0"/>
            <a:t>. </a:t>
          </a:r>
          <a:r>
            <a:rPr lang="en-US" sz="2200" kern="1200" dirty="0" err="1"/>
            <a:t>att</a:t>
          </a:r>
          <a:r>
            <a:rPr lang="en-US" sz="2200" kern="1200" dirty="0"/>
            <a:t> </a:t>
          </a:r>
          <a:r>
            <a:rPr lang="en-US" sz="2200" kern="1200" dirty="0" err="1"/>
            <a:t>vissa</a:t>
          </a:r>
          <a:r>
            <a:rPr lang="en-US" sz="2200" kern="1200" dirty="0"/>
            <a:t> </a:t>
          </a:r>
          <a:r>
            <a:rPr lang="en-US" sz="2200" kern="1200" dirty="0" err="1"/>
            <a:t>intressen</a:t>
          </a:r>
          <a:r>
            <a:rPr lang="en-US" sz="2200" kern="1200" dirty="0"/>
            <a:t> </a:t>
          </a:r>
          <a:r>
            <a:rPr lang="en-US" sz="2200" kern="1200" dirty="0" err="1"/>
            <a:t>är</a:t>
          </a:r>
          <a:r>
            <a:rPr lang="en-US" sz="2200" kern="1200" dirty="0"/>
            <a:t> ”</a:t>
          </a:r>
          <a:r>
            <a:rPr lang="en-US" sz="2200" kern="1200" dirty="0" err="1"/>
            <a:t>fel</a:t>
          </a:r>
          <a:r>
            <a:rPr lang="en-US" sz="2200" kern="1200" dirty="0"/>
            <a:t>”, </a:t>
          </a:r>
          <a:r>
            <a:rPr lang="en-US" sz="2200" kern="1200" dirty="0" err="1"/>
            <a:t>viss</a:t>
          </a:r>
          <a:r>
            <a:rPr lang="en-US" sz="2200" kern="1200" dirty="0"/>
            <a:t> </a:t>
          </a:r>
          <a:r>
            <a:rPr lang="en-US" sz="2200" kern="1200" dirty="0" err="1"/>
            <a:t>klädstil</a:t>
          </a:r>
          <a:r>
            <a:rPr lang="en-US" sz="2200" kern="1200" dirty="0"/>
            <a:t> </a:t>
          </a:r>
          <a:r>
            <a:rPr lang="en-US" sz="2200" kern="1200" dirty="0" err="1"/>
            <a:t>är</a:t>
          </a:r>
          <a:r>
            <a:rPr lang="en-US" sz="2200" kern="1200" dirty="0"/>
            <a:t> ”</a:t>
          </a:r>
          <a:r>
            <a:rPr lang="en-US" sz="2200" kern="1200" dirty="0" err="1"/>
            <a:t>fel</a:t>
          </a:r>
          <a:r>
            <a:rPr lang="en-US" sz="2200" kern="1200" dirty="0"/>
            <a:t>”?</a:t>
          </a:r>
        </a:p>
      </dsp:txBody>
      <dsp:txXfrm>
        <a:off x="399476" y="1116210"/>
        <a:ext cx="2958714" cy="1837061"/>
      </dsp:txXfrm>
    </dsp:sp>
    <dsp:sp modelId="{B4283156-C68D-4524-8A51-11B582EB52A0}">
      <dsp:nvSpPr>
        <dsp:cNvPr id="0" name=""/>
        <dsp:cNvSpPr/>
      </dsp:nvSpPr>
      <dsp:spPr>
        <a:xfrm>
          <a:off x="3756792" y="734681"/>
          <a:ext cx="3073022" cy="195136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E9C288-707A-4032-BE82-900FDD916531}">
      <dsp:nvSpPr>
        <dsp:cNvPr id="0" name=""/>
        <dsp:cNvSpPr/>
      </dsp:nvSpPr>
      <dsp:spPr>
        <a:xfrm>
          <a:off x="4098239" y="1059056"/>
          <a:ext cx="3073022" cy="195136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Hur</a:t>
          </a:r>
          <a:r>
            <a:rPr lang="en-US" sz="2200" kern="1200" dirty="0"/>
            <a:t> </a:t>
          </a:r>
          <a:r>
            <a:rPr lang="en-US" sz="2200" kern="1200" dirty="0" err="1"/>
            <a:t>påverkas</a:t>
          </a:r>
          <a:r>
            <a:rPr lang="en-US" sz="2200" kern="1200" dirty="0"/>
            <a:t> du, av </a:t>
          </a:r>
          <a:r>
            <a:rPr lang="en-US" sz="2200" kern="1200" dirty="0" err="1"/>
            <a:t>vem</a:t>
          </a:r>
          <a:r>
            <a:rPr lang="en-US" sz="2200" kern="1200" dirty="0"/>
            <a:t> </a:t>
          </a:r>
          <a:r>
            <a:rPr lang="en-US" sz="2200" kern="1200" dirty="0" err="1"/>
            <a:t>någon</a:t>
          </a:r>
          <a:r>
            <a:rPr lang="en-US" sz="2200" kern="1200" dirty="0"/>
            <a:t> </a:t>
          </a:r>
          <a:r>
            <a:rPr lang="en-US" sz="2200" kern="1200" dirty="0" err="1"/>
            <a:t>annan</a:t>
          </a:r>
          <a:r>
            <a:rPr lang="en-US" sz="2200" kern="1200" dirty="0"/>
            <a:t> </a:t>
          </a:r>
          <a:r>
            <a:rPr lang="en-US" sz="2200" kern="1200" dirty="0" err="1"/>
            <a:t>är</a:t>
          </a:r>
          <a:r>
            <a:rPr lang="en-US" sz="2200" kern="1200" dirty="0"/>
            <a:t> </a:t>
          </a:r>
          <a:r>
            <a:rPr lang="en-US" sz="2200" kern="1200" dirty="0" err="1"/>
            <a:t>kär</a:t>
          </a:r>
          <a:r>
            <a:rPr lang="en-US" sz="2200" kern="1200" dirty="0"/>
            <a:t> </a:t>
          </a:r>
          <a:r>
            <a:rPr lang="en-US" sz="2200" kern="1200" dirty="0" err="1"/>
            <a:t>i</a:t>
          </a:r>
          <a:r>
            <a:rPr lang="en-US" sz="2200" kern="1200" dirty="0"/>
            <a:t>?</a:t>
          </a:r>
        </a:p>
      </dsp:txBody>
      <dsp:txXfrm>
        <a:off x="4155393" y="1116210"/>
        <a:ext cx="2958714" cy="1837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E1EBA-D08D-4B68-90BF-5CC0CCD3C46A}">
      <dsp:nvSpPr>
        <dsp:cNvPr id="0" name=""/>
        <dsp:cNvSpPr/>
      </dsp:nvSpPr>
      <dsp:spPr>
        <a:xfrm>
          <a:off x="0" y="36934"/>
          <a:ext cx="3037581" cy="18225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ekonomi</a:t>
          </a:r>
        </a:p>
      </dsp:txBody>
      <dsp:txXfrm>
        <a:off x="0" y="36934"/>
        <a:ext cx="3037581" cy="1822549"/>
      </dsp:txXfrm>
    </dsp:sp>
    <dsp:sp modelId="{6BF938A2-6CE3-4001-A5F5-9A8E297C1C98}">
      <dsp:nvSpPr>
        <dsp:cNvPr id="0" name=""/>
        <dsp:cNvSpPr/>
      </dsp:nvSpPr>
      <dsp:spPr>
        <a:xfrm>
          <a:off x="3341340" y="36934"/>
          <a:ext cx="3037581" cy="18225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brister i boendemiljö</a:t>
          </a:r>
        </a:p>
      </dsp:txBody>
      <dsp:txXfrm>
        <a:off x="3341340" y="36934"/>
        <a:ext cx="3037581" cy="1822549"/>
      </dsp:txXfrm>
    </dsp:sp>
    <dsp:sp modelId="{9CA382F3-DB7E-4B96-AD5E-C399C46E6578}">
      <dsp:nvSpPr>
        <dsp:cNvPr id="0" name=""/>
        <dsp:cNvSpPr/>
      </dsp:nvSpPr>
      <dsp:spPr>
        <a:xfrm>
          <a:off x="6682680" y="36934"/>
          <a:ext cx="3037581" cy="18225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utbildning och hälsa</a:t>
          </a:r>
        </a:p>
      </dsp:txBody>
      <dsp:txXfrm>
        <a:off x="6682680" y="36934"/>
        <a:ext cx="3037581" cy="1822549"/>
      </dsp:txXfrm>
    </dsp:sp>
    <dsp:sp modelId="{4C0D3C3C-02E9-4DCC-832B-38F2DC58E6C9}">
      <dsp:nvSpPr>
        <dsp:cNvPr id="0" name=""/>
        <dsp:cNvSpPr/>
      </dsp:nvSpPr>
      <dsp:spPr>
        <a:xfrm>
          <a:off x="1670670" y="2163241"/>
          <a:ext cx="3037581" cy="18225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brister i sociala relationer</a:t>
          </a:r>
        </a:p>
      </dsp:txBody>
      <dsp:txXfrm>
        <a:off x="1670670" y="2163241"/>
        <a:ext cx="3037581" cy="1822549"/>
      </dsp:txXfrm>
    </dsp:sp>
    <dsp:sp modelId="{B32F2D6C-AC6C-4082-9851-4DB395492790}">
      <dsp:nvSpPr>
        <dsp:cNvPr id="0" name=""/>
        <dsp:cNvSpPr/>
      </dsp:nvSpPr>
      <dsp:spPr>
        <a:xfrm>
          <a:off x="5012010" y="2163241"/>
          <a:ext cx="3037581" cy="18225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utsatthet för våld</a:t>
          </a:r>
        </a:p>
      </dsp:txBody>
      <dsp:txXfrm>
        <a:off x="5012010" y="2163241"/>
        <a:ext cx="3037581" cy="18225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FD6940B3-97E5-4BF4-9C9A-8586D08F2B09}" type="datetimeFigureOut">
              <a:rPr lang="sv-SE" smtClean="0"/>
              <a:t>2023-09-19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FE5188-5CEF-4C20-B6A9-C9D8A0D3A30E}" type="slidenum">
              <a:rPr lang="sv-SE" smtClean="0"/>
              <a:t>‹#›</a:t>
            </a:fld>
            <a:endParaRPr lang="sv-SE"/>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043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D6940B3-97E5-4BF4-9C9A-8586D08F2B09}" type="datetimeFigureOut">
              <a:rPr lang="sv-SE" smtClean="0"/>
              <a:t>2023-09-19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340436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D6940B3-97E5-4BF4-9C9A-8586D08F2B09}" type="datetimeFigureOut">
              <a:rPr lang="sv-SE" smtClean="0"/>
              <a:t>2023-09-19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FE5188-5CEF-4C20-B6A9-C9D8A0D3A30E}" type="slidenum">
              <a:rPr lang="sv-SE" smtClean="0"/>
              <a:t>‹#›</a:t>
            </a:fld>
            <a:endParaRPr lang="sv-S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3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D6940B3-97E5-4BF4-9C9A-8586D08F2B09}" type="datetimeFigureOut">
              <a:rPr lang="sv-SE" smtClean="0"/>
              <a:t>2023-09-19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275480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FD6940B3-97E5-4BF4-9C9A-8586D08F2B09}" type="datetimeFigureOut">
              <a:rPr lang="sv-SE" smtClean="0"/>
              <a:t>2023-09-19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4FE5188-5CEF-4C20-B6A9-C9D8A0D3A30E}" type="slidenum">
              <a:rPr lang="sv-SE" smtClean="0"/>
              <a:t>‹#›</a:t>
            </a:fld>
            <a:endParaRPr lang="sv-SE"/>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362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D6940B3-97E5-4BF4-9C9A-8586D08F2B09}" type="datetimeFigureOut">
              <a:rPr lang="sv-SE" smtClean="0"/>
              <a:t>2023-09-19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35550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90888" y="2967788"/>
            <a:ext cx="4754880" cy="33415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D6940B3-97E5-4BF4-9C9A-8586D08F2B09}" type="datetimeFigureOut">
              <a:rPr lang="sv-SE" smtClean="0"/>
              <a:t>2023-09-19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409604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FD6940B3-97E5-4BF4-9C9A-8586D08F2B09}" type="datetimeFigureOut">
              <a:rPr lang="sv-SE" smtClean="0"/>
              <a:t>2023-09-19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164171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940B3-97E5-4BF4-9C9A-8586D08F2B09}" type="datetimeFigureOut">
              <a:rPr lang="sv-SE" smtClean="0"/>
              <a:t>2023-09-19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313170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FD6940B3-97E5-4BF4-9C9A-8586D08F2B09}" type="datetimeFigureOut">
              <a:rPr lang="sv-SE" smtClean="0"/>
              <a:t>2023-09-19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4FE5188-5CEF-4C20-B6A9-C9D8A0D3A30E}" type="slidenum">
              <a:rPr lang="sv-SE" smtClean="0"/>
              <a:t>‹#›</a:t>
            </a:fld>
            <a:endParaRPr lang="sv-SE"/>
          </a:p>
        </p:txBody>
      </p:sp>
    </p:spTree>
    <p:extLst>
      <p:ext uri="{BB962C8B-B14F-4D97-AF65-F5344CB8AC3E}">
        <p14:creationId xmlns:p14="http://schemas.microsoft.com/office/powerpoint/2010/main" val="356503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6940B3-97E5-4BF4-9C9A-8586D08F2B09}" type="datetimeFigureOut">
              <a:rPr lang="sv-SE" smtClean="0"/>
              <a:t>2023-09-19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4FE5188-5CEF-4C20-B6A9-C9D8A0D3A30E}" type="slidenum">
              <a:rPr lang="sv-SE" smtClean="0"/>
              <a:t>‹#›</a:t>
            </a:fld>
            <a:endParaRPr lang="sv-S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0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6940B3-97E5-4BF4-9C9A-8586D08F2B09}" type="datetimeFigureOut">
              <a:rPr lang="sv-SE" smtClean="0"/>
              <a:t>2023-09-19</a:t>
            </a:fld>
            <a:endParaRPr lang="sv-S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sv-S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FE5188-5CEF-4C20-B6A9-C9D8A0D3A30E}" type="slidenum">
              <a:rPr lang="sv-SE" smtClean="0"/>
              <a:t>‹#›</a:t>
            </a:fld>
            <a:endParaRPr lang="sv-SE"/>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863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PnDgZuGIhHs&amp;feature=youtu.be&amp;fbclid=IwAR1ai_b4_ZJJsNA_ndiGKDhf6Dw-6UKP3Sgf_4zGHGceoBZIR8MoQDcy9S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rskola.se/Produkter/205737-Unga-flyktingar-Alis-berattelse-en-resa-fran-Afghanistan" TargetMode="External"/><Relationship Id="rId2" Type="http://schemas.openxmlformats.org/officeDocument/2006/relationships/hyperlink" Target="https://urskola.se/Produkter/205740-Unga-flyktingar-Navids-berattelse"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16">
            <a:extLst>
              <a:ext uri="{FF2B5EF4-FFF2-40B4-BE49-F238E27FC236}">
                <a16:creationId xmlns:a16="http://schemas.microsoft.com/office/drawing/2014/main" id="{1579DD07-B6CD-4C04-8A4A-3B92CE8C8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32" name="Rectangle 3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7016047-5278-40A7-8402-124C4355E226}"/>
              </a:ext>
            </a:extLst>
          </p:cNvPr>
          <p:cNvSpPr>
            <a:spLocks noGrp="1"/>
          </p:cNvSpPr>
          <p:nvPr>
            <p:ph type="ctrTitle"/>
          </p:nvPr>
        </p:nvSpPr>
        <p:spPr>
          <a:xfrm>
            <a:off x="5590120" y="1105351"/>
            <a:ext cx="5477071" cy="3023981"/>
          </a:xfrm>
        </p:spPr>
        <p:txBody>
          <a:bodyPr anchor="b">
            <a:normAutofit/>
          </a:bodyPr>
          <a:lstStyle/>
          <a:p>
            <a:pPr algn="l"/>
            <a:r>
              <a:rPr lang="sv-SE" sz="4400" dirty="0">
                <a:solidFill>
                  <a:schemeClr val="bg1"/>
                </a:solidFill>
              </a:rPr>
              <a:t>#</a:t>
            </a:r>
            <a:r>
              <a:rPr lang="sv-SE" sz="4400">
                <a:solidFill>
                  <a:schemeClr val="bg1"/>
                </a:solidFill>
              </a:rPr>
              <a:t>tillsammanstidaholm</a:t>
            </a:r>
            <a:endParaRPr lang="sv-SE" sz="4400" dirty="0">
              <a:solidFill>
                <a:schemeClr val="bg1"/>
              </a:solidFill>
            </a:endParaRPr>
          </a:p>
        </p:txBody>
      </p:sp>
      <p:sp>
        <p:nvSpPr>
          <p:cNvPr id="3" name="Underrubrik 2">
            <a:extLst>
              <a:ext uri="{FF2B5EF4-FFF2-40B4-BE49-F238E27FC236}">
                <a16:creationId xmlns:a16="http://schemas.microsoft.com/office/drawing/2014/main" id="{F6E99D98-3478-402B-AA5D-ED68411A4C8A}"/>
              </a:ext>
            </a:extLst>
          </p:cNvPr>
          <p:cNvSpPr>
            <a:spLocks noGrp="1"/>
          </p:cNvSpPr>
          <p:nvPr>
            <p:ph type="subTitle" idx="1"/>
          </p:nvPr>
        </p:nvSpPr>
        <p:spPr>
          <a:xfrm>
            <a:off x="5590120" y="4297556"/>
            <a:ext cx="5477071" cy="1431695"/>
          </a:xfrm>
        </p:spPr>
        <p:txBody>
          <a:bodyPr anchor="t">
            <a:normAutofit/>
          </a:bodyPr>
          <a:lstStyle/>
          <a:p>
            <a:endParaRPr lang="sv-SE" sz="1600" dirty="0">
              <a:solidFill>
                <a:schemeClr val="bg1"/>
              </a:solidFill>
            </a:endParaRPr>
          </a:p>
          <a:p>
            <a:endParaRPr lang="sv-SE" sz="1600" dirty="0">
              <a:solidFill>
                <a:schemeClr val="bg1"/>
              </a:solidFill>
            </a:endParaRPr>
          </a:p>
          <a:p>
            <a:pPr algn="r"/>
            <a:r>
              <a:rPr lang="sv-SE" sz="1600" dirty="0">
                <a:solidFill>
                  <a:schemeClr val="bg1"/>
                </a:solidFill>
              </a:rPr>
              <a:t>Patricia Axelsson</a:t>
            </a:r>
          </a:p>
        </p:txBody>
      </p:sp>
      <p:cxnSp>
        <p:nvCxnSpPr>
          <p:cNvPr id="34" name="Straight Connector 3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1311B1E-11F0-42CB-AA08-8C6AEC36FF4F}"/>
              </a:ext>
            </a:extLst>
          </p:cNvPr>
          <p:cNvSpPr>
            <a:spLocks noGrp="1"/>
          </p:cNvSpPr>
          <p:nvPr>
            <p:ph type="title"/>
          </p:nvPr>
        </p:nvSpPr>
        <p:spPr>
          <a:xfrm>
            <a:off x="524256" y="4767072"/>
            <a:ext cx="6594189" cy="1625210"/>
          </a:xfrm>
        </p:spPr>
        <p:txBody>
          <a:bodyPr>
            <a:normAutofit/>
          </a:bodyPr>
          <a:lstStyle/>
          <a:p>
            <a:pPr algn="r"/>
            <a:r>
              <a:rPr lang="sv-SE" dirty="0">
                <a:solidFill>
                  <a:srgbClr val="FFFFFF"/>
                </a:solidFill>
              </a:rPr>
              <a:t>Vad står HBTQIA+ för?</a:t>
            </a:r>
          </a:p>
        </p:txBody>
      </p:sp>
      <p:pic>
        <p:nvPicPr>
          <p:cNvPr id="4" name="Bildobjekt 3" descr="En bild som visar skärmbild&#10;&#10;Beskrivning genererad med mycket hög exakthet">
            <a:extLst>
              <a:ext uri="{FF2B5EF4-FFF2-40B4-BE49-F238E27FC236}">
                <a16:creationId xmlns:a16="http://schemas.microsoft.com/office/drawing/2014/main" id="{9409DDF4-46C0-4D54-9EDD-7B7FD473BC69}"/>
              </a:ext>
            </a:extLst>
          </p:cNvPr>
          <p:cNvPicPr>
            <a:picLocks noChangeAspect="1"/>
          </p:cNvPicPr>
          <p:nvPr/>
        </p:nvPicPr>
        <p:blipFill rotWithShape="1">
          <a:blip r:embed="rId2"/>
          <a:srcRect t="5532"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70E333F-2569-4CBD-A89F-8F88FCD53E80}"/>
              </a:ext>
            </a:extLst>
          </p:cNvPr>
          <p:cNvSpPr>
            <a:spLocks noGrp="1"/>
          </p:cNvSpPr>
          <p:nvPr>
            <p:ph idx="1"/>
          </p:nvPr>
        </p:nvSpPr>
        <p:spPr>
          <a:xfrm>
            <a:off x="7528840" y="321732"/>
            <a:ext cx="4335613" cy="6214534"/>
          </a:xfrm>
        </p:spPr>
        <p:txBody>
          <a:bodyPr anchor="ctr">
            <a:normAutofit fontScale="85000" lnSpcReduction="20000"/>
          </a:bodyPr>
          <a:lstStyle/>
          <a:p>
            <a:r>
              <a:rPr lang="sv-SE" sz="2400" b="1" dirty="0">
                <a:solidFill>
                  <a:srgbClr val="FFFFFF"/>
                </a:solidFill>
              </a:rPr>
              <a:t>Homosexuell</a:t>
            </a:r>
            <a:r>
              <a:rPr lang="sv-SE" sz="2400" dirty="0">
                <a:solidFill>
                  <a:srgbClr val="FFFFFF"/>
                </a:solidFill>
              </a:rPr>
              <a:t>, attraheras av människor av samma kön, sexuell läggning.</a:t>
            </a:r>
          </a:p>
          <a:p>
            <a:r>
              <a:rPr lang="sv-SE" sz="2400" b="1" dirty="0">
                <a:solidFill>
                  <a:srgbClr val="FFFFFF"/>
                </a:solidFill>
              </a:rPr>
              <a:t>Bisexuell</a:t>
            </a:r>
            <a:r>
              <a:rPr lang="sv-SE" sz="2400" dirty="0">
                <a:solidFill>
                  <a:srgbClr val="FFFFFF"/>
                </a:solidFill>
              </a:rPr>
              <a:t>, attraheras av människor oavsett kön, sexuell läggning.</a:t>
            </a:r>
          </a:p>
          <a:p>
            <a:r>
              <a:rPr lang="sv-SE" sz="2400" b="1" dirty="0">
                <a:solidFill>
                  <a:srgbClr val="FFFFFF"/>
                </a:solidFill>
              </a:rPr>
              <a:t>Transsexuell, </a:t>
            </a:r>
            <a:r>
              <a:rPr lang="sv-SE" sz="2400" dirty="0">
                <a:solidFill>
                  <a:srgbClr val="FFFFFF"/>
                </a:solidFill>
              </a:rPr>
              <a:t>hur man definierar och uttrycker sin könstillhörighet.</a:t>
            </a:r>
          </a:p>
          <a:p>
            <a:r>
              <a:rPr lang="sv-SE" sz="2400" b="1" dirty="0">
                <a:solidFill>
                  <a:srgbClr val="FFFFFF"/>
                </a:solidFill>
              </a:rPr>
              <a:t>Queer</a:t>
            </a:r>
            <a:r>
              <a:rPr lang="sv-SE" sz="2400" dirty="0">
                <a:solidFill>
                  <a:srgbClr val="FFFFFF"/>
                </a:solidFill>
              </a:rPr>
              <a:t>, kan röra både sexuell läggning, könsidentitet, relationer och sexuell praktik men kan också vara ett uttryck för ett kritiskt förhållningssätt till rådande normer.</a:t>
            </a:r>
          </a:p>
          <a:p>
            <a:r>
              <a:rPr lang="sv-SE" sz="2400" b="1" dirty="0">
                <a:solidFill>
                  <a:srgbClr val="FFFFFF"/>
                </a:solidFill>
              </a:rPr>
              <a:t>Intersexuell</a:t>
            </a:r>
            <a:r>
              <a:rPr lang="sv-SE" sz="2400" dirty="0">
                <a:solidFill>
                  <a:srgbClr val="FFFFFF"/>
                </a:solidFill>
              </a:rPr>
              <a:t>, det biologiska könet på en </a:t>
            </a:r>
            <a:r>
              <a:rPr lang="sv-SE" sz="2400" dirty="0" err="1">
                <a:solidFill>
                  <a:srgbClr val="FFFFFF"/>
                </a:solidFill>
              </a:rPr>
              <a:t>intersexperson</a:t>
            </a:r>
            <a:r>
              <a:rPr lang="sv-SE" sz="2400" dirty="0">
                <a:solidFill>
                  <a:srgbClr val="FFFFFF"/>
                </a:solidFill>
              </a:rPr>
              <a:t> kan inte alltid entydigt definieras som kvinnligt eller manligt, utan uppvisar variationer som på ett eller flera sätt inte följer normen.</a:t>
            </a:r>
          </a:p>
          <a:p>
            <a:r>
              <a:rPr lang="sv-SE" sz="2400" b="1" dirty="0">
                <a:solidFill>
                  <a:srgbClr val="FFFFFF"/>
                </a:solidFill>
              </a:rPr>
              <a:t>Asexuell, </a:t>
            </a:r>
            <a:r>
              <a:rPr lang="sv-SE" sz="2400" dirty="0">
                <a:solidFill>
                  <a:srgbClr val="FFFFFF"/>
                </a:solidFill>
              </a:rPr>
              <a:t>innebär att du inte känner dig attraherad av andra eller inte känner dig intresserad av att ha sex</a:t>
            </a:r>
          </a:p>
          <a:p>
            <a:r>
              <a:rPr lang="sv-SE" sz="2400" dirty="0">
                <a:solidFill>
                  <a:srgbClr val="FFFFFF"/>
                </a:solidFill>
              </a:rPr>
              <a:t>+ står för alla andra identiteter och läggningar - för det finns tusentals olika varianter.</a:t>
            </a:r>
          </a:p>
        </p:txBody>
      </p:sp>
    </p:spTree>
    <p:extLst>
      <p:ext uri="{BB962C8B-B14F-4D97-AF65-F5344CB8AC3E}">
        <p14:creationId xmlns:p14="http://schemas.microsoft.com/office/powerpoint/2010/main" val="316697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7E47667-8CE3-466C-B745-9411E1CE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F44D33-97EB-4277-B538-B458E3FD1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58" y="620720"/>
            <a:ext cx="7315732"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76E6F7EF-204F-435B-9670-0BC7474CAF8B}"/>
              </a:ext>
            </a:extLst>
          </p:cNvPr>
          <p:cNvSpPr>
            <a:spLocks noGrp="1"/>
          </p:cNvSpPr>
          <p:nvPr>
            <p:ph type="title"/>
          </p:nvPr>
        </p:nvSpPr>
        <p:spPr>
          <a:xfrm>
            <a:off x="1079946" y="1105351"/>
            <a:ext cx="6420707" cy="3023981"/>
          </a:xfrm>
        </p:spPr>
        <p:txBody>
          <a:bodyPr vert="horz" lIns="91440" tIns="45720" rIns="91440" bIns="45720" rtlCol="0" anchor="b">
            <a:normAutofit/>
          </a:bodyPr>
          <a:lstStyle/>
          <a:p>
            <a:r>
              <a:rPr lang="en-US" sz="4400" spc="200">
                <a:solidFill>
                  <a:srgbClr val="FFFFFF"/>
                </a:solidFill>
              </a:rPr>
              <a:t>film</a:t>
            </a:r>
          </a:p>
        </p:txBody>
      </p:sp>
      <p:sp>
        <p:nvSpPr>
          <p:cNvPr id="5" name="Platshållare för innehåll 4">
            <a:extLst>
              <a:ext uri="{FF2B5EF4-FFF2-40B4-BE49-F238E27FC236}">
                <a16:creationId xmlns:a16="http://schemas.microsoft.com/office/drawing/2014/main" id="{BFF02FDD-C2FE-4AFA-B7EB-E8CD689CDEEF}"/>
              </a:ext>
            </a:extLst>
          </p:cNvPr>
          <p:cNvSpPr>
            <a:spLocks noGrp="1"/>
          </p:cNvSpPr>
          <p:nvPr>
            <p:ph idx="1"/>
          </p:nvPr>
        </p:nvSpPr>
        <p:spPr>
          <a:xfrm>
            <a:off x="1079946" y="4297556"/>
            <a:ext cx="6420707" cy="1431695"/>
          </a:xfrm>
        </p:spPr>
        <p:txBody>
          <a:bodyPr vert="horz" lIns="91440" tIns="45720" rIns="91440" bIns="45720" rtlCol="0" anchor="t">
            <a:normAutofit/>
          </a:bodyPr>
          <a:lstStyle/>
          <a:p>
            <a:pPr marL="0" indent="0">
              <a:lnSpc>
                <a:spcPct val="100000"/>
              </a:lnSpc>
              <a:spcBef>
                <a:spcPts val="0"/>
              </a:spcBef>
              <a:buNone/>
            </a:pPr>
            <a:r>
              <a:rPr lang="en-US" sz="1600" dirty="0">
                <a:solidFill>
                  <a:srgbClr val="FFFFFF"/>
                </a:solidFill>
              </a:rPr>
              <a:t>#VEMBRYRSIG : SEXISM - HOMOFOBI - SEXUELLA TRAKASSERIER, 14 min </a:t>
            </a:r>
          </a:p>
        </p:txBody>
      </p:sp>
      <p:cxnSp>
        <p:nvCxnSpPr>
          <p:cNvPr id="18" name="Straight Connector 17">
            <a:extLst>
              <a:ext uri="{FF2B5EF4-FFF2-40B4-BE49-F238E27FC236}">
                <a16:creationId xmlns:a16="http://schemas.microsoft.com/office/drawing/2014/main" id="{11534F52-E710-4998-921B-6147812C18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946"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9D0A23D-BBDB-4BEA-8515-A7D0DF9B3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6334" y="620720"/>
            <a:ext cx="3425490" cy="5593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26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p:cNvSpPr>
            <a:spLocks noGrp="1"/>
          </p:cNvSpPr>
          <p:nvPr>
            <p:ph type="title"/>
          </p:nvPr>
        </p:nvSpPr>
        <p:spPr>
          <a:xfrm>
            <a:off x="964788" y="804333"/>
            <a:ext cx="3391900" cy="5249334"/>
          </a:xfrm>
        </p:spPr>
        <p:txBody>
          <a:bodyPr>
            <a:normAutofit/>
          </a:bodyPr>
          <a:lstStyle/>
          <a:p>
            <a:pPr algn="r"/>
            <a:r>
              <a:rPr lang="sv-SE" dirty="0" err="1">
                <a:solidFill>
                  <a:srgbClr val="FFFFFF"/>
                </a:solidFill>
              </a:rPr>
              <a:t>hbtqIA</a:t>
            </a:r>
            <a:r>
              <a:rPr lang="sv-SE" dirty="0">
                <a:solidFill>
                  <a:srgbClr val="FFFFFF"/>
                </a:solidFill>
              </a:rPr>
              <a:t>+</a:t>
            </a:r>
          </a:p>
        </p:txBody>
      </p:sp>
      <p:sp>
        <p:nvSpPr>
          <p:cNvPr id="3" name="Platshållare för innehåll 2">
            <a:extLst>
              <a:ext uri="{FF2B5EF4-FFF2-40B4-BE49-F238E27FC236}">
                <a16:creationId xmlns:a16="http://schemas.microsoft.com/office/drawing/2014/main" id="{C850E83B-8BF1-4599-A404-C25662CEF698}"/>
              </a:ext>
            </a:extLst>
          </p:cNvPr>
          <p:cNvSpPr>
            <a:spLocks noGrp="1"/>
          </p:cNvSpPr>
          <p:nvPr>
            <p:ph idx="1"/>
          </p:nvPr>
        </p:nvSpPr>
        <p:spPr>
          <a:xfrm>
            <a:off x="4951048" y="804333"/>
            <a:ext cx="6306003" cy="5249334"/>
          </a:xfrm>
        </p:spPr>
        <p:txBody>
          <a:bodyPr anchor="ctr">
            <a:normAutofit/>
          </a:bodyPr>
          <a:lstStyle/>
          <a:p>
            <a:r>
              <a:rPr lang="sv-SE" dirty="0"/>
              <a:t>Att vara en HBTQIA+-person eller heterosexuell är inget man själv väljer. Det föds man som. </a:t>
            </a:r>
          </a:p>
          <a:p>
            <a:r>
              <a:rPr lang="sv-SE" dirty="0"/>
              <a:t>Precis som att man föds med en viss ögonfärg…</a:t>
            </a:r>
          </a:p>
          <a:p>
            <a:endParaRPr lang="sv-SE" dirty="0"/>
          </a:p>
          <a:p>
            <a:r>
              <a:rPr lang="sv-SE" dirty="0"/>
              <a:t>”Komma ut” är inte att man väljer att bli HBTQIA+-person utan att man berättar om sig själv som </a:t>
            </a:r>
            <a:r>
              <a:rPr lang="sv-SE" dirty="0" err="1"/>
              <a:t>HBTQIA+person</a:t>
            </a:r>
            <a:r>
              <a:rPr lang="sv-SE" dirty="0"/>
              <a:t>… </a:t>
            </a:r>
          </a:p>
          <a:p>
            <a:r>
              <a:rPr lang="sv-SE" dirty="0"/>
              <a:t>Man måste inte ”komma ut” och berätta vem man är… Det väljer alla människor själva. Hur många heterosexuella är det som ”kommer ut”?</a:t>
            </a:r>
          </a:p>
          <a:p>
            <a:endParaRPr lang="sv-SE" dirty="0"/>
          </a:p>
        </p:txBody>
      </p:sp>
    </p:spTree>
    <p:extLst>
      <p:ext uri="{BB962C8B-B14F-4D97-AF65-F5344CB8AC3E}">
        <p14:creationId xmlns:p14="http://schemas.microsoft.com/office/powerpoint/2010/main" val="45961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024128" y="585216"/>
            <a:ext cx="8018272" cy="1499616"/>
          </a:xfrm>
        </p:spPr>
        <p:txBody>
          <a:bodyPr>
            <a:normAutofit/>
          </a:bodyPr>
          <a:lstStyle/>
          <a:p>
            <a:r>
              <a:rPr lang="sv-SE" dirty="0"/>
              <a:t>HBTQIA+ i Sverige</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p:cNvSpPr>
            <a:spLocks noGrp="1"/>
          </p:cNvSpPr>
          <p:nvPr>
            <p:ph idx="1"/>
          </p:nvPr>
        </p:nvSpPr>
        <p:spPr>
          <a:xfrm>
            <a:off x="1024128" y="2286000"/>
            <a:ext cx="8018271" cy="4023360"/>
          </a:xfrm>
        </p:spPr>
        <p:txBody>
          <a:bodyPr>
            <a:normAutofit/>
          </a:bodyPr>
          <a:lstStyle/>
          <a:p>
            <a:pPr marL="0" indent="0">
              <a:buNone/>
            </a:pPr>
            <a:endParaRPr lang="sv-SE" sz="2000" dirty="0"/>
          </a:p>
          <a:p>
            <a:pPr marL="0" indent="0">
              <a:buNone/>
            </a:pPr>
            <a:r>
              <a:rPr lang="sv-SE" sz="2000" dirty="0"/>
              <a:t>Som tur är går forskning framåt inom alla områden. Så även inom HBTQIA+ och genom åren har saker ändrats…</a:t>
            </a:r>
          </a:p>
          <a:p>
            <a:pPr marL="0" indent="0">
              <a:buNone/>
            </a:pPr>
            <a:endParaRPr lang="sv-SE" sz="2000" dirty="0"/>
          </a:p>
          <a:p>
            <a:r>
              <a:rPr lang="sv-SE" sz="2000" dirty="0"/>
              <a:t>1944 Lagligt med homosexualitet</a:t>
            </a:r>
          </a:p>
          <a:p>
            <a:r>
              <a:rPr lang="sv-SE" sz="2000" dirty="0"/>
              <a:t>1979 klassas ej som en psykisk sjukdom längre</a:t>
            </a:r>
          </a:p>
          <a:p>
            <a:r>
              <a:rPr lang="sv-SE" sz="2000" dirty="0"/>
              <a:t>1995 Registrerat partnerskap lagligt</a:t>
            </a:r>
          </a:p>
          <a:p>
            <a:r>
              <a:rPr lang="sv-SE" sz="2000" dirty="0"/>
              <a:t>2005 rätt till att adoptera</a:t>
            </a:r>
          </a:p>
          <a:p>
            <a:r>
              <a:rPr lang="sv-SE" sz="2000" dirty="0"/>
              <a:t>2009 äktenskap lagligt</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1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9CB5557-5B25-4D0D-86F2-0FDE18162C10}"/>
              </a:ext>
            </a:extLst>
          </p:cNvPr>
          <p:cNvSpPr>
            <a:spLocks noGrp="1"/>
          </p:cNvSpPr>
          <p:nvPr>
            <p:ph type="title"/>
          </p:nvPr>
        </p:nvSpPr>
        <p:spPr>
          <a:xfrm>
            <a:off x="1024128" y="585216"/>
            <a:ext cx="8018272" cy="1499616"/>
          </a:xfrm>
        </p:spPr>
        <p:txBody>
          <a:bodyPr>
            <a:normAutofit/>
          </a:bodyPr>
          <a:lstStyle/>
          <a:p>
            <a:r>
              <a:rPr lang="sv-SE" dirty="0" err="1"/>
              <a:t>HbtqIA</a:t>
            </a:r>
            <a:r>
              <a:rPr lang="sv-SE" dirty="0"/>
              <a:t>+ i världen</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D084D33A-9EE8-404B-9642-CE1FC37FA0FA}"/>
              </a:ext>
            </a:extLst>
          </p:cNvPr>
          <p:cNvSpPr>
            <a:spLocks noGrp="1"/>
          </p:cNvSpPr>
          <p:nvPr>
            <p:ph idx="1"/>
          </p:nvPr>
        </p:nvSpPr>
        <p:spPr>
          <a:xfrm>
            <a:off x="1024128" y="2286000"/>
            <a:ext cx="8018271" cy="4023360"/>
          </a:xfrm>
        </p:spPr>
        <p:txBody>
          <a:bodyPr>
            <a:normAutofit/>
          </a:bodyPr>
          <a:lstStyle/>
          <a:p>
            <a:pPr marL="0" indent="0">
              <a:buNone/>
            </a:pPr>
            <a:r>
              <a:rPr lang="sv-SE" dirty="0"/>
              <a:t>Homosexualitet är olagligt i 64 av FN:s 193 medlemsländer. I sex av dem är straffet dödsstraff. </a:t>
            </a:r>
          </a:p>
          <a:p>
            <a:pPr marL="0" indent="0">
              <a:buNone/>
            </a:pPr>
            <a:r>
              <a:rPr lang="sv-SE" dirty="0"/>
              <a:t>32 nationer har lagar som begränsar möjligheten för </a:t>
            </a:r>
            <a:r>
              <a:rPr lang="sv-SE" dirty="0" err="1"/>
              <a:t>hbtqia</a:t>
            </a:r>
            <a:r>
              <a:rPr lang="sv-SE" dirty="0"/>
              <a:t>+-personer att öppet prata om sin identitet.</a:t>
            </a:r>
          </a:p>
          <a:p>
            <a:pPr marL="0" indent="0">
              <a:buNone/>
            </a:pPr>
            <a:r>
              <a:rPr lang="sv-SE" dirty="0"/>
              <a:t>I 41 länder finns lagar som begränsar möjligheten för ideella organisationer som arbetar för hbtq-personers rättigheter att agera i landet.</a:t>
            </a:r>
          </a:p>
          <a:p>
            <a:endParaRPr lang="sv-SE"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0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9CB5557-5B25-4D0D-86F2-0FDE18162C10}"/>
              </a:ext>
            </a:extLst>
          </p:cNvPr>
          <p:cNvSpPr>
            <a:spLocks noGrp="1"/>
          </p:cNvSpPr>
          <p:nvPr>
            <p:ph type="title"/>
          </p:nvPr>
        </p:nvSpPr>
        <p:spPr>
          <a:xfrm>
            <a:off x="1024128" y="585216"/>
            <a:ext cx="8018272" cy="1499616"/>
          </a:xfrm>
        </p:spPr>
        <p:txBody>
          <a:bodyPr>
            <a:normAutofit/>
          </a:bodyPr>
          <a:lstStyle/>
          <a:p>
            <a:r>
              <a:rPr lang="sv-SE" dirty="0" err="1"/>
              <a:t>HbtqIA</a:t>
            </a:r>
            <a:r>
              <a:rPr lang="sv-SE" dirty="0"/>
              <a:t>+ i världen</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D084D33A-9EE8-404B-9642-CE1FC37FA0FA}"/>
              </a:ext>
            </a:extLst>
          </p:cNvPr>
          <p:cNvSpPr>
            <a:spLocks noGrp="1"/>
          </p:cNvSpPr>
          <p:nvPr>
            <p:ph idx="1"/>
          </p:nvPr>
        </p:nvSpPr>
        <p:spPr>
          <a:xfrm>
            <a:off x="1024128" y="2286000"/>
            <a:ext cx="8018271" cy="4023360"/>
          </a:xfrm>
        </p:spPr>
        <p:txBody>
          <a:bodyPr>
            <a:normAutofit/>
          </a:bodyPr>
          <a:lstStyle/>
          <a:p>
            <a:pPr marL="0" indent="0">
              <a:buNone/>
            </a:pPr>
            <a:r>
              <a:rPr lang="sv-SE" dirty="0"/>
              <a:t>34 länder i världen har legaliserat samkönade äktenskap. 17 av dem ligger i Europa. Nepal blev det senaste landet att införa legaliserat samkönat äktenskap.</a:t>
            </a:r>
          </a:p>
          <a:p>
            <a:r>
              <a:rPr lang="sv-SE" dirty="0"/>
              <a:t>49 länder i världen har antagit lagar kring hatbrott som innefattar sexuell läggning.</a:t>
            </a:r>
          </a:p>
          <a:p>
            <a:pPr marL="0" indent="0">
              <a:buNone/>
            </a:pPr>
            <a:r>
              <a:rPr lang="sv-SE" dirty="0"/>
              <a:t>I Turkiet har homosexualitet varit lagligt sedan 1858.</a:t>
            </a:r>
          </a:p>
          <a:p>
            <a:pPr marL="0" indent="0">
              <a:buNone/>
            </a:pPr>
            <a:r>
              <a:rPr lang="sv-SE" dirty="0"/>
              <a:t>1989 blev Danmark det första landet i världen att införa registrerat partnerskap. </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7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964788" y="804333"/>
            <a:ext cx="3391900" cy="5249334"/>
          </a:xfrm>
        </p:spPr>
        <p:txBody>
          <a:bodyPr>
            <a:normAutofit/>
          </a:bodyPr>
          <a:lstStyle/>
          <a:p>
            <a:pPr algn="r"/>
            <a:r>
              <a:rPr lang="sv-SE">
                <a:solidFill>
                  <a:srgbClr val="FFFFFF"/>
                </a:solidFill>
              </a:rPr>
              <a:t>Är du bög eller?</a:t>
            </a:r>
          </a:p>
        </p:txBody>
      </p:sp>
      <p:sp>
        <p:nvSpPr>
          <p:cNvPr id="3" name="Platshållare för innehåll 2"/>
          <p:cNvSpPr>
            <a:spLocks noGrp="1"/>
          </p:cNvSpPr>
          <p:nvPr>
            <p:ph idx="1"/>
          </p:nvPr>
        </p:nvSpPr>
        <p:spPr>
          <a:xfrm>
            <a:off x="4951048" y="804333"/>
            <a:ext cx="6306003" cy="5249334"/>
          </a:xfrm>
        </p:spPr>
        <p:txBody>
          <a:bodyPr anchor="ctr">
            <a:normAutofit/>
          </a:bodyPr>
          <a:lstStyle/>
          <a:p>
            <a:pPr marL="0" indent="0">
              <a:buNone/>
            </a:pPr>
            <a:endParaRPr lang="sv-SE" dirty="0"/>
          </a:p>
          <a:p>
            <a:pPr marL="0" indent="0">
              <a:buNone/>
            </a:pPr>
            <a:r>
              <a:rPr lang="sv-SE" dirty="0"/>
              <a:t>Varför används detta som ett skällsord? </a:t>
            </a:r>
          </a:p>
          <a:p>
            <a:pPr marL="0" indent="0">
              <a:buNone/>
            </a:pPr>
            <a:endParaRPr lang="sv-SE" dirty="0"/>
          </a:p>
          <a:p>
            <a:pPr marL="0" indent="0">
              <a:buNone/>
            </a:pPr>
            <a:r>
              <a:rPr lang="sv-SE" dirty="0"/>
              <a:t>Det finns en gång då det är jäkligt viktigt att veta om personen framför dig är homosexuell eller inte! </a:t>
            </a:r>
          </a:p>
          <a:p>
            <a:pPr marL="0" indent="0">
              <a:buNone/>
            </a:pPr>
            <a:r>
              <a:rPr lang="sv-SE" dirty="0"/>
              <a:t>Det är när du själv är intresserad av personen!</a:t>
            </a:r>
          </a:p>
        </p:txBody>
      </p:sp>
    </p:spTree>
    <p:extLst>
      <p:ext uri="{BB962C8B-B14F-4D97-AF65-F5344CB8AC3E}">
        <p14:creationId xmlns:p14="http://schemas.microsoft.com/office/powerpoint/2010/main" val="254378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9725384-B67B-42AA-94DF-D7E5025B7980}"/>
              </a:ext>
            </a:extLst>
          </p:cNvPr>
          <p:cNvSpPr>
            <a:spLocks noGrp="1"/>
          </p:cNvSpPr>
          <p:nvPr>
            <p:ph type="title"/>
          </p:nvPr>
        </p:nvSpPr>
        <p:spPr>
          <a:xfrm>
            <a:off x="964788" y="804333"/>
            <a:ext cx="3391900" cy="5249334"/>
          </a:xfrm>
        </p:spPr>
        <p:txBody>
          <a:bodyPr>
            <a:normAutofit/>
          </a:bodyPr>
          <a:lstStyle/>
          <a:p>
            <a:pPr algn="r"/>
            <a:r>
              <a:rPr lang="sv-SE" dirty="0"/>
              <a:t>Tänkvärt citat</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1D1D4A7A-CF2A-45EC-A340-BAAC8089DE39}"/>
              </a:ext>
            </a:extLst>
          </p:cNvPr>
          <p:cNvSpPr>
            <a:spLocks noGrp="1"/>
          </p:cNvSpPr>
          <p:nvPr>
            <p:ph idx="1"/>
          </p:nvPr>
        </p:nvSpPr>
        <p:spPr>
          <a:xfrm>
            <a:off x="4999330" y="804333"/>
            <a:ext cx="6257721" cy="5249334"/>
          </a:xfrm>
        </p:spPr>
        <p:txBody>
          <a:bodyPr anchor="ctr">
            <a:normAutofit/>
          </a:bodyPr>
          <a:lstStyle/>
          <a:p>
            <a:r>
              <a:rPr lang="en-US" cap="all" dirty="0"/>
              <a:t>THE WORLD HAS BIGGER PROBLEMS</a:t>
            </a:r>
          </a:p>
          <a:p>
            <a:r>
              <a:rPr lang="en-US" cap="all" dirty="0"/>
              <a:t>THAN BOYS WHO KISS BOYS </a:t>
            </a:r>
          </a:p>
          <a:p>
            <a:r>
              <a:rPr lang="en-US" cap="all" dirty="0"/>
              <a:t>and GIRLS who kiss girls</a:t>
            </a:r>
          </a:p>
          <a:p>
            <a:endParaRPr lang="en-US" cap="all" dirty="0"/>
          </a:p>
          <a:p>
            <a:r>
              <a:rPr lang="sv-SE" dirty="0">
                <a:hlinkClick r:id="rId2"/>
              </a:rPr>
              <a:t>https://www.youtube.com/watch?v=PnDgZuGIhHs&amp;feature=youtu.be&amp;fbclid=IwAR1ai_b4_ZJJsNA_ndiGKDhf6Dw-6UKP3Sgf_4zGHGceoBZIR8MoQDcy9Sc</a:t>
            </a:r>
            <a:r>
              <a:rPr lang="sv-SE" dirty="0"/>
              <a:t>  </a:t>
            </a:r>
            <a:endParaRPr lang="en-US" cap="all" dirty="0"/>
          </a:p>
        </p:txBody>
      </p:sp>
      <p:sp>
        <p:nvSpPr>
          <p:cNvPr id="4" name="textruta 3">
            <a:extLst>
              <a:ext uri="{FF2B5EF4-FFF2-40B4-BE49-F238E27FC236}">
                <a16:creationId xmlns:a16="http://schemas.microsoft.com/office/drawing/2014/main" id="{CAE5E052-23DC-42CF-8988-05794D2FDB1C}"/>
              </a:ext>
            </a:extLst>
          </p:cNvPr>
          <p:cNvSpPr txBox="1"/>
          <p:nvPr/>
        </p:nvSpPr>
        <p:spPr>
          <a:xfrm>
            <a:off x="10702130" y="4562061"/>
            <a:ext cx="681597" cy="369332"/>
          </a:xfrm>
          <a:prstGeom prst="rect">
            <a:avLst/>
          </a:prstGeom>
          <a:noFill/>
        </p:spPr>
        <p:txBody>
          <a:bodyPr wrap="none" rtlCol="0">
            <a:spAutoFit/>
          </a:bodyPr>
          <a:lstStyle/>
          <a:p>
            <a:r>
              <a:rPr lang="sv-SE" dirty="0"/>
              <a:t>4 min</a:t>
            </a:r>
          </a:p>
        </p:txBody>
      </p:sp>
    </p:spTree>
    <p:extLst>
      <p:ext uri="{BB962C8B-B14F-4D97-AF65-F5344CB8AC3E}">
        <p14:creationId xmlns:p14="http://schemas.microsoft.com/office/powerpoint/2010/main" val="163127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909F46-DA97-4125-B155-B9C7138C8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1980661-C6DD-4A40-B1F7-0DF717B30F8B}"/>
              </a:ext>
            </a:extLst>
          </p:cNvPr>
          <p:cNvSpPr>
            <a:spLocks noGrp="1"/>
          </p:cNvSpPr>
          <p:nvPr>
            <p:ph type="title"/>
          </p:nvPr>
        </p:nvSpPr>
        <p:spPr>
          <a:xfrm>
            <a:off x="310039" y="640080"/>
            <a:ext cx="3429855" cy="5613236"/>
          </a:xfrm>
        </p:spPr>
        <p:txBody>
          <a:bodyPr anchor="ctr">
            <a:normAutofit/>
          </a:bodyPr>
          <a:lstStyle/>
          <a:p>
            <a:r>
              <a:rPr lang="sv-SE" sz="3500">
                <a:solidFill>
                  <a:srgbClr val="FFFFFF"/>
                </a:solidFill>
              </a:rPr>
              <a:t>diskussionsfrågor</a:t>
            </a:r>
          </a:p>
        </p:txBody>
      </p:sp>
      <p:graphicFrame>
        <p:nvGraphicFramePr>
          <p:cNvPr id="5" name="Platshållare för innehåll 2">
            <a:extLst>
              <a:ext uri="{FF2B5EF4-FFF2-40B4-BE49-F238E27FC236}">
                <a16:creationId xmlns:a16="http://schemas.microsoft.com/office/drawing/2014/main" id="{0CB076AF-C6FA-4C1A-8315-DEF4DF080E02}"/>
              </a:ext>
            </a:extLst>
          </p:cNvPr>
          <p:cNvGraphicFramePr>
            <a:graphicFrameLocks noGrp="1"/>
          </p:cNvGraphicFramePr>
          <p:nvPr>
            <p:ph idx="1"/>
            <p:extLst>
              <p:ext uri="{D42A27DB-BD31-4B8C-83A1-F6EECF244321}">
                <p14:modId xmlns:p14="http://schemas.microsoft.com/office/powerpoint/2010/main" val="3938579262"/>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60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D6C5EC-AB85-4DFF-A423-D99237B9A956}"/>
              </a:ext>
            </a:extLst>
          </p:cNvPr>
          <p:cNvSpPr>
            <a:spLocks noGrp="1"/>
          </p:cNvSpPr>
          <p:nvPr>
            <p:ph type="title"/>
          </p:nvPr>
        </p:nvSpPr>
        <p:spPr/>
        <p:txBody>
          <a:bodyPr/>
          <a:lstStyle/>
          <a:p>
            <a:r>
              <a:rPr lang="sv-SE" dirty="0"/>
              <a:t>utanförskap</a:t>
            </a:r>
          </a:p>
        </p:txBody>
      </p:sp>
      <p:sp>
        <p:nvSpPr>
          <p:cNvPr id="5" name="Platshållare för text 4">
            <a:extLst>
              <a:ext uri="{FF2B5EF4-FFF2-40B4-BE49-F238E27FC236}">
                <a16:creationId xmlns:a16="http://schemas.microsoft.com/office/drawing/2014/main" id="{1E6AEB28-F8EB-4906-B290-288C00A4EE0B}"/>
              </a:ext>
            </a:extLst>
          </p:cNvPr>
          <p:cNvSpPr>
            <a:spLocks noGrp="1"/>
          </p:cNvSpPr>
          <p:nvPr>
            <p:ph type="body" idx="1"/>
          </p:nvPr>
        </p:nvSpPr>
        <p:spPr/>
        <p:txBody>
          <a:bodyPr/>
          <a:lstStyle/>
          <a:p>
            <a:r>
              <a:rPr lang="sv-SE" dirty="0"/>
              <a:t>onsdag</a:t>
            </a:r>
          </a:p>
        </p:txBody>
      </p:sp>
    </p:spTree>
    <p:extLst>
      <p:ext uri="{BB962C8B-B14F-4D97-AF65-F5344CB8AC3E}">
        <p14:creationId xmlns:p14="http://schemas.microsoft.com/office/powerpoint/2010/main" val="204356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CC87C7-7BB4-466C-B93E-C54700B2E291}"/>
              </a:ext>
            </a:extLst>
          </p:cNvPr>
          <p:cNvSpPr>
            <a:spLocks noGrp="1"/>
          </p:cNvSpPr>
          <p:nvPr>
            <p:ph type="title"/>
          </p:nvPr>
        </p:nvSpPr>
        <p:spPr>
          <a:xfrm>
            <a:off x="1024128" y="585216"/>
            <a:ext cx="9720072" cy="1499616"/>
          </a:xfrm>
        </p:spPr>
        <p:txBody>
          <a:bodyPr>
            <a:normAutofit/>
          </a:bodyPr>
          <a:lstStyle/>
          <a:p>
            <a:r>
              <a:rPr lang="sv-SE"/>
              <a:t>Veckan</a:t>
            </a:r>
            <a:endParaRPr lang="sv-SE" dirty="0"/>
          </a:p>
        </p:txBody>
      </p:sp>
      <p:graphicFrame>
        <p:nvGraphicFramePr>
          <p:cNvPr id="5" name="Platshållare för innehåll 2">
            <a:extLst>
              <a:ext uri="{FF2B5EF4-FFF2-40B4-BE49-F238E27FC236}">
                <a16:creationId xmlns:a16="http://schemas.microsoft.com/office/drawing/2014/main" id="{81592688-6EF1-4FD5-8600-952207A382B8}"/>
              </a:ext>
            </a:extLst>
          </p:cNvPr>
          <p:cNvGraphicFramePr>
            <a:graphicFrameLocks noGrp="1"/>
          </p:cNvGraphicFramePr>
          <p:nvPr>
            <p:ph idx="1"/>
            <p:extLst>
              <p:ext uri="{D42A27DB-BD31-4B8C-83A1-F6EECF244321}">
                <p14:modId xmlns:p14="http://schemas.microsoft.com/office/powerpoint/2010/main" val="216788229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16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E8CC6415-2993-4B18-9A07-E1A40371F86C}"/>
              </a:ext>
            </a:extLst>
          </p:cNvPr>
          <p:cNvSpPr>
            <a:spLocks noGrp="1"/>
          </p:cNvSpPr>
          <p:nvPr>
            <p:ph type="title"/>
          </p:nvPr>
        </p:nvSpPr>
        <p:spPr>
          <a:xfrm>
            <a:off x="1024128" y="585216"/>
            <a:ext cx="8018272" cy="1499616"/>
          </a:xfrm>
        </p:spPr>
        <p:txBody>
          <a:bodyPr>
            <a:normAutofit/>
          </a:bodyPr>
          <a:lstStyle/>
          <a:p>
            <a:r>
              <a:rPr lang="sv-SE" dirty="0"/>
              <a:t>film</a:t>
            </a:r>
          </a:p>
        </p:txBody>
      </p:sp>
      <p:cxnSp>
        <p:nvCxnSpPr>
          <p:cNvPr id="12" name="Straight Connector 11">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latshållare för innehåll 4">
            <a:extLst>
              <a:ext uri="{FF2B5EF4-FFF2-40B4-BE49-F238E27FC236}">
                <a16:creationId xmlns:a16="http://schemas.microsoft.com/office/drawing/2014/main" id="{C0E8DFEE-3B61-4116-B5E7-30F82F0FA9E5}"/>
              </a:ext>
            </a:extLst>
          </p:cNvPr>
          <p:cNvSpPr>
            <a:spLocks noGrp="1"/>
          </p:cNvSpPr>
          <p:nvPr>
            <p:ph idx="1"/>
          </p:nvPr>
        </p:nvSpPr>
        <p:spPr>
          <a:xfrm>
            <a:off x="1024128" y="2286000"/>
            <a:ext cx="8018271" cy="4023360"/>
          </a:xfrm>
        </p:spPr>
        <p:txBody>
          <a:bodyPr>
            <a:normAutofit/>
          </a:bodyPr>
          <a:lstStyle/>
          <a:p>
            <a:r>
              <a:rPr lang="sv-SE" b="1" cap="all" dirty="0"/>
              <a:t>MOBBNING I FOKUS, 10-15 min beroende på avsnitt</a:t>
            </a:r>
          </a:p>
          <a:p>
            <a:endParaRPr lang="sv-SE" dirty="0"/>
          </a:p>
        </p:txBody>
      </p:sp>
      <p:sp>
        <p:nvSpPr>
          <p:cNvPr id="14" name="Rectangle 13">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56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052AFA8-8863-4BAA-808D-C716FDCF3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D6677E5-F4EA-4D31-A45C-4D8CB2868BF8}"/>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utanförskap</a:t>
            </a:r>
          </a:p>
        </p:txBody>
      </p:sp>
      <p:cxnSp>
        <p:nvCxnSpPr>
          <p:cNvPr id="14" name="Straight Connector 13">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65CF83AA-F561-4E56-A756-FE0C07E8DD50}"/>
              </a:ext>
            </a:extLst>
          </p:cNvPr>
          <p:cNvSpPr>
            <a:spLocks noGrp="1"/>
          </p:cNvSpPr>
          <p:nvPr>
            <p:ph sz="half" idx="1"/>
          </p:nvPr>
        </p:nvSpPr>
        <p:spPr>
          <a:xfrm>
            <a:off x="1024129" y="2286000"/>
            <a:ext cx="3791711" cy="3931920"/>
          </a:xfrm>
        </p:spPr>
        <p:txBody>
          <a:bodyPr vert="horz" lIns="45720" tIns="45720" rIns="45720" bIns="45720" rtlCol="0">
            <a:normAutofit/>
          </a:bodyPr>
          <a:lstStyle/>
          <a:p>
            <a:pPr marL="0" indent="0">
              <a:buNone/>
            </a:pPr>
            <a:r>
              <a:rPr lang="sv-SE" dirty="0">
                <a:solidFill>
                  <a:srgbClr val="FFFFFF"/>
                </a:solidFill>
              </a:rPr>
              <a:t>Utanförskap måste inte betyda att man är utsatt för t.ex. slag och elaka ord. </a:t>
            </a:r>
          </a:p>
          <a:p>
            <a:pPr marL="0" indent="0">
              <a:buNone/>
            </a:pPr>
            <a:r>
              <a:rPr lang="sv-SE" dirty="0">
                <a:solidFill>
                  <a:srgbClr val="FFFFFF"/>
                </a:solidFill>
              </a:rPr>
              <a:t>Utanförskap kan vara att man ”inte syns”, ingen som hälsar eller pratar med dig…</a:t>
            </a:r>
          </a:p>
          <a:p>
            <a:pPr marL="0" indent="0">
              <a:buNone/>
            </a:pPr>
            <a:endParaRPr lang="sv-SE" dirty="0">
              <a:solidFill>
                <a:srgbClr val="FFFFFF"/>
              </a:solidFill>
            </a:endParaRPr>
          </a:p>
          <a:p>
            <a:pPr marL="0" indent="0">
              <a:buNone/>
            </a:pPr>
            <a:r>
              <a:rPr lang="sv-SE" dirty="0">
                <a:solidFill>
                  <a:srgbClr val="FFFFFF"/>
                </a:solidFill>
              </a:rPr>
              <a:t>Utestängd från en gemenskap.</a:t>
            </a:r>
          </a:p>
          <a:p>
            <a:pPr marL="0" indent="0">
              <a:buNone/>
            </a:pPr>
            <a:endParaRPr lang="en-US" dirty="0">
              <a:solidFill>
                <a:srgbClr val="FFFFFF"/>
              </a:solidFill>
            </a:endParaRPr>
          </a:p>
          <a:p>
            <a:pPr marL="0" indent="0">
              <a:buNone/>
            </a:pPr>
            <a:endParaRPr lang="en-US" dirty="0">
              <a:solidFill>
                <a:srgbClr val="FFFFFF"/>
              </a:solidFill>
            </a:endParaRPr>
          </a:p>
        </p:txBody>
      </p:sp>
      <p:pic>
        <p:nvPicPr>
          <p:cNvPr id="5" name="Platshållare för innehåll 4">
            <a:extLst>
              <a:ext uri="{FF2B5EF4-FFF2-40B4-BE49-F238E27FC236}">
                <a16:creationId xmlns:a16="http://schemas.microsoft.com/office/drawing/2014/main" id="{40150BF3-D9A7-493D-98CB-8F94BAC36E8B}"/>
              </a:ext>
            </a:extLst>
          </p:cNvPr>
          <p:cNvPicPr>
            <a:picLocks noGrp="1" noChangeAspect="1"/>
          </p:cNvPicPr>
          <p:nvPr>
            <p:ph sz="half" idx="2"/>
          </p:nvPr>
        </p:nvPicPr>
        <p:blipFill>
          <a:blip r:embed="rId2"/>
          <a:stretch>
            <a:fillRect/>
          </a:stretch>
        </p:blipFill>
        <p:spPr>
          <a:xfrm>
            <a:off x="6096000" y="1505788"/>
            <a:ext cx="5455921" cy="3846424"/>
          </a:xfrm>
          <a:prstGeom prst="rect">
            <a:avLst/>
          </a:prstGeom>
        </p:spPr>
      </p:pic>
    </p:spTree>
    <p:extLst>
      <p:ext uri="{BB962C8B-B14F-4D97-AF65-F5344CB8AC3E}">
        <p14:creationId xmlns:p14="http://schemas.microsoft.com/office/powerpoint/2010/main" val="303916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FA919A-EEB2-4AFC-8D4A-323A898752F2}"/>
              </a:ext>
            </a:extLst>
          </p:cNvPr>
          <p:cNvSpPr>
            <a:spLocks noGrp="1"/>
          </p:cNvSpPr>
          <p:nvPr>
            <p:ph type="title"/>
          </p:nvPr>
        </p:nvSpPr>
        <p:spPr>
          <a:xfrm>
            <a:off x="1024128" y="585216"/>
            <a:ext cx="9720072" cy="1499616"/>
          </a:xfrm>
        </p:spPr>
        <p:txBody>
          <a:bodyPr>
            <a:normAutofit/>
          </a:bodyPr>
          <a:lstStyle/>
          <a:p>
            <a:r>
              <a:rPr lang="sv-SE"/>
              <a:t>Unicef definierar socialt utanförskap</a:t>
            </a:r>
          </a:p>
        </p:txBody>
      </p:sp>
      <p:graphicFrame>
        <p:nvGraphicFramePr>
          <p:cNvPr id="6" name="Platshållare för innehåll 2">
            <a:extLst>
              <a:ext uri="{FF2B5EF4-FFF2-40B4-BE49-F238E27FC236}">
                <a16:creationId xmlns:a16="http://schemas.microsoft.com/office/drawing/2014/main" id="{C21B248C-ED19-46A7-B24A-79C7DFC787C1}"/>
              </a:ext>
            </a:extLst>
          </p:cNvPr>
          <p:cNvGraphicFramePr>
            <a:graphicFrameLocks noGrp="1"/>
          </p:cNvGraphicFramePr>
          <p:nvPr>
            <p:ph idx="1"/>
            <p:extLst>
              <p:ext uri="{D42A27DB-BD31-4B8C-83A1-F6EECF244321}">
                <p14:modId xmlns:p14="http://schemas.microsoft.com/office/powerpoint/2010/main" val="328087832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95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DFCC6-39AD-4ADA-BBE5-815D43C33DD2}"/>
              </a:ext>
            </a:extLst>
          </p:cNvPr>
          <p:cNvSpPr>
            <a:spLocks noGrp="1"/>
          </p:cNvSpPr>
          <p:nvPr>
            <p:ph type="title"/>
          </p:nvPr>
        </p:nvSpPr>
        <p:spPr/>
        <p:txBody>
          <a:bodyPr/>
          <a:lstStyle/>
          <a:p>
            <a:r>
              <a:rPr lang="sv-SE" dirty="0"/>
              <a:t>diskussionsfrågor</a:t>
            </a:r>
          </a:p>
        </p:txBody>
      </p:sp>
      <p:sp>
        <p:nvSpPr>
          <p:cNvPr id="3" name="Platshållare för innehåll 2">
            <a:extLst>
              <a:ext uri="{FF2B5EF4-FFF2-40B4-BE49-F238E27FC236}">
                <a16:creationId xmlns:a16="http://schemas.microsoft.com/office/drawing/2014/main" id="{F9FBB5A3-E318-404E-9878-EC9F5647A316}"/>
              </a:ext>
            </a:extLst>
          </p:cNvPr>
          <p:cNvSpPr>
            <a:spLocks noGrp="1"/>
          </p:cNvSpPr>
          <p:nvPr>
            <p:ph idx="1"/>
          </p:nvPr>
        </p:nvSpPr>
        <p:spPr/>
        <p:txBody>
          <a:bodyPr/>
          <a:lstStyle/>
          <a:p>
            <a:r>
              <a:rPr lang="sv-SE" dirty="0"/>
              <a:t>Är det skillnad på att vara själv och att vara ensam? </a:t>
            </a:r>
          </a:p>
          <a:p>
            <a:endParaRPr lang="sv-SE" dirty="0"/>
          </a:p>
          <a:p>
            <a:r>
              <a:rPr lang="sv-SE" dirty="0"/>
              <a:t>Hur tror du att det skulle vara att ”inte synas”? Ingen som hälsar på dig eller pratar med dig? </a:t>
            </a:r>
          </a:p>
          <a:p>
            <a:endParaRPr lang="sv-SE" dirty="0"/>
          </a:p>
          <a:p>
            <a:r>
              <a:rPr lang="sv-SE" dirty="0"/>
              <a:t>Om en person ser ensam ut, vad kan du göra? </a:t>
            </a:r>
          </a:p>
          <a:p>
            <a:endParaRPr lang="sv-SE" dirty="0"/>
          </a:p>
        </p:txBody>
      </p:sp>
    </p:spTree>
    <p:extLst>
      <p:ext uri="{BB962C8B-B14F-4D97-AF65-F5344CB8AC3E}">
        <p14:creationId xmlns:p14="http://schemas.microsoft.com/office/powerpoint/2010/main" val="24349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3E46A42-1EFD-421F-AB48-9849252B5122}"/>
              </a:ext>
            </a:extLst>
          </p:cNvPr>
          <p:cNvSpPr>
            <a:spLocks noGrp="1"/>
          </p:cNvSpPr>
          <p:nvPr>
            <p:ph type="title"/>
          </p:nvPr>
        </p:nvSpPr>
        <p:spPr/>
        <p:txBody>
          <a:bodyPr/>
          <a:lstStyle/>
          <a:p>
            <a:r>
              <a:rPr lang="sv-SE" dirty="0"/>
              <a:t>religion</a:t>
            </a:r>
          </a:p>
        </p:txBody>
      </p:sp>
      <p:sp>
        <p:nvSpPr>
          <p:cNvPr id="5" name="Platshållare för text 4">
            <a:extLst>
              <a:ext uri="{FF2B5EF4-FFF2-40B4-BE49-F238E27FC236}">
                <a16:creationId xmlns:a16="http://schemas.microsoft.com/office/drawing/2014/main" id="{C4E79F57-D395-4F72-A377-EA9F0B194829}"/>
              </a:ext>
            </a:extLst>
          </p:cNvPr>
          <p:cNvSpPr>
            <a:spLocks noGrp="1"/>
          </p:cNvSpPr>
          <p:nvPr>
            <p:ph type="body" idx="1"/>
          </p:nvPr>
        </p:nvSpPr>
        <p:spPr/>
        <p:txBody>
          <a:bodyPr/>
          <a:lstStyle/>
          <a:p>
            <a:r>
              <a:rPr lang="sv-SE" dirty="0"/>
              <a:t>Torsdag</a:t>
            </a:r>
          </a:p>
        </p:txBody>
      </p:sp>
    </p:spTree>
    <p:extLst>
      <p:ext uri="{BB962C8B-B14F-4D97-AF65-F5344CB8AC3E}">
        <p14:creationId xmlns:p14="http://schemas.microsoft.com/office/powerpoint/2010/main" val="159188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497ACD6-98D3-4F43-859E-3CCCD226CC14}"/>
              </a:ext>
            </a:extLst>
          </p:cNvPr>
          <p:cNvSpPr>
            <a:spLocks noGrp="1"/>
          </p:cNvSpPr>
          <p:nvPr>
            <p:ph type="title"/>
          </p:nvPr>
        </p:nvSpPr>
        <p:spPr/>
        <p:txBody>
          <a:bodyPr/>
          <a:lstStyle/>
          <a:p>
            <a:r>
              <a:rPr lang="sv-SE" dirty="0"/>
              <a:t>Film</a:t>
            </a:r>
          </a:p>
        </p:txBody>
      </p:sp>
      <p:sp>
        <p:nvSpPr>
          <p:cNvPr id="5" name="Platshållare för innehåll 4">
            <a:extLst>
              <a:ext uri="{FF2B5EF4-FFF2-40B4-BE49-F238E27FC236}">
                <a16:creationId xmlns:a16="http://schemas.microsoft.com/office/drawing/2014/main" id="{38356C31-C0B0-4F8E-93CF-FB235368DE99}"/>
              </a:ext>
            </a:extLst>
          </p:cNvPr>
          <p:cNvSpPr>
            <a:spLocks noGrp="1"/>
          </p:cNvSpPr>
          <p:nvPr>
            <p:ph idx="1"/>
          </p:nvPr>
        </p:nvSpPr>
        <p:spPr/>
        <p:txBody>
          <a:bodyPr/>
          <a:lstStyle/>
          <a:p>
            <a:r>
              <a:rPr lang="sv-SE" dirty="0"/>
              <a:t>DE FEM VÄRLDSRELIGIONERNA – EN ÖVERBLICK, 17 min </a:t>
            </a:r>
          </a:p>
        </p:txBody>
      </p:sp>
    </p:spTree>
    <p:extLst>
      <p:ext uri="{BB962C8B-B14F-4D97-AF65-F5344CB8AC3E}">
        <p14:creationId xmlns:p14="http://schemas.microsoft.com/office/powerpoint/2010/main" val="10825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7F04EB3-A94A-4B4F-939F-F721AF52759A}"/>
              </a:ext>
            </a:extLst>
          </p:cNvPr>
          <p:cNvSpPr>
            <a:spLocks noGrp="1"/>
          </p:cNvSpPr>
          <p:nvPr>
            <p:ph type="title"/>
          </p:nvPr>
        </p:nvSpPr>
        <p:spPr/>
        <p:txBody>
          <a:bodyPr/>
          <a:lstStyle/>
          <a:p>
            <a:r>
              <a:rPr lang="sv-SE" dirty="0"/>
              <a:t>religionsfrihet</a:t>
            </a:r>
          </a:p>
        </p:txBody>
      </p:sp>
      <p:sp>
        <p:nvSpPr>
          <p:cNvPr id="5" name="Platshållare för innehåll 4">
            <a:extLst>
              <a:ext uri="{FF2B5EF4-FFF2-40B4-BE49-F238E27FC236}">
                <a16:creationId xmlns:a16="http://schemas.microsoft.com/office/drawing/2014/main" id="{191EDFEB-9FF7-4D65-BA18-29655C250250}"/>
              </a:ext>
            </a:extLst>
          </p:cNvPr>
          <p:cNvSpPr>
            <a:spLocks noGrp="1"/>
          </p:cNvSpPr>
          <p:nvPr>
            <p:ph idx="1"/>
          </p:nvPr>
        </p:nvSpPr>
        <p:spPr/>
        <p:txBody>
          <a:bodyPr/>
          <a:lstStyle/>
          <a:p>
            <a:r>
              <a:rPr lang="sv-SE" dirty="0"/>
              <a:t>“Frihet att ensam eller tillsammans med andra utöva sin religion.” </a:t>
            </a:r>
          </a:p>
          <a:p>
            <a:r>
              <a:rPr lang="sv-SE" dirty="0"/>
              <a:t>I Sverige blev religionsfrihet lag 1951. </a:t>
            </a:r>
          </a:p>
          <a:p>
            <a:r>
              <a:rPr lang="sv-SE" dirty="0"/>
              <a:t>Religionsfriheten innebär att individen har rätt till att utöva sin religion, och att den rättigheten ska vara skyddad.</a:t>
            </a:r>
          </a:p>
          <a:p>
            <a:endParaRPr lang="sv-SE" dirty="0"/>
          </a:p>
          <a:p>
            <a:r>
              <a:rPr lang="sv-SE" dirty="0"/>
              <a:t>Alla har rätt att tro på vad man vill eller inte tro!</a:t>
            </a:r>
          </a:p>
        </p:txBody>
      </p:sp>
    </p:spTree>
    <p:extLst>
      <p:ext uri="{BB962C8B-B14F-4D97-AF65-F5344CB8AC3E}">
        <p14:creationId xmlns:p14="http://schemas.microsoft.com/office/powerpoint/2010/main" val="82003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A9CC44-EE1B-42BE-8E38-5355B6A9946F}"/>
              </a:ext>
            </a:extLst>
          </p:cNvPr>
          <p:cNvSpPr>
            <a:spLocks noGrp="1"/>
          </p:cNvSpPr>
          <p:nvPr>
            <p:ph type="title"/>
          </p:nvPr>
        </p:nvSpPr>
        <p:spPr>
          <a:xfrm>
            <a:off x="1024128" y="585216"/>
            <a:ext cx="9720072" cy="1499616"/>
          </a:xfrm>
        </p:spPr>
        <p:txBody>
          <a:bodyPr>
            <a:normAutofit/>
          </a:bodyPr>
          <a:lstStyle/>
          <a:p>
            <a:r>
              <a:rPr lang="sv-SE" dirty="0"/>
              <a:t>diskussionsfrågor</a:t>
            </a:r>
          </a:p>
        </p:txBody>
      </p:sp>
      <p:pic>
        <p:nvPicPr>
          <p:cNvPr id="7" name="Graphic 6">
            <a:extLst>
              <a:ext uri="{FF2B5EF4-FFF2-40B4-BE49-F238E27FC236}">
                <a16:creationId xmlns:a16="http://schemas.microsoft.com/office/drawing/2014/main" id="{862EFB70-E9D8-492D-A29A-2C63A6F1D8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504" y="2386051"/>
            <a:ext cx="3448851" cy="3448851"/>
          </a:xfrm>
          <a:prstGeom prst="rect">
            <a:avLst/>
          </a:prstGeom>
        </p:spPr>
      </p:pic>
      <p:sp>
        <p:nvSpPr>
          <p:cNvPr id="3" name="Platshållare för innehåll 2">
            <a:extLst>
              <a:ext uri="{FF2B5EF4-FFF2-40B4-BE49-F238E27FC236}">
                <a16:creationId xmlns:a16="http://schemas.microsoft.com/office/drawing/2014/main" id="{FD110A32-D3A9-498F-B621-DF88B7C77988}"/>
              </a:ext>
            </a:extLst>
          </p:cNvPr>
          <p:cNvSpPr>
            <a:spLocks noGrp="1"/>
          </p:cNvSpPr>
          <p:nvPr>
            <p:ph idx="1"/>
          </p:nvPr>
        </p:nvSpPr>
        <p:spPr>
          <a:xfrm>
            <a:off x="5063613" y="2286000"/>
            <a:ext cx="5680587" cy="4023360"/>
          </a:xfrm>
        </p:spPr>
        <p:txBody>
          <a:bodyPr>
            <a:normAutofit/>
          </a:bodyPr>
          <a:lstStyle/>
          <a:p>
            <a:r>
              <a:rPr lang="sv-SE" dirty="0"/>
              <a:t>Varför tror du att det finns religioner?  </a:t>
            </a:r>
          </a:p>
          <a:p>
            <a:r>
              <a:rPr lang="sv-SE" dirty="0"/>
              <a:t>Varför finns det så många olika religioner tror du? </a:t>
            </a:r>
          </a:p>
          <a:p>
            <a:r>
              <a:rPr lang="sv-SE" dirty="0"/>
              <a:t>Vilken funktion fyller religionen? Skiljer det sig från person till person?</a:t>
            </a:r>
          </a:p>
          <a:p>
            <a:r>
              <a:rPr lang="sv-SE" dirty="0"/>
              <a:t>Vad finns det för gemensamma drag i världsreligionerna? </a:t>
            </a:r>
          </a:p>
        </p:txBody>
      </p:sp>
    </p:spTree>
    <p:extLst>
      <p:ext uri="{BB962C8B-B14F-4D97-AF65-F5344CB8AC3E}">
        <p14:creationId xmlns:p14="http://schemas.microsoft.com/office/powerpoint/2010/main" val="15185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4D3BFA-2EC3-4D21-BA9C-75FBA0706B58}"/>
              </a:ext>
            </a:extLst>
          </p:cNvPr>
          <p:cNvSpPr>
            <a:spLocks noGrp="1"/>
          </p:cNvSpPr>
          <p:nvPr>
            <p:ph type="title"/>
          </p:nvPr>
        </p:nvSpPr>
        <p:spPr/>
        <p:txBody>
          <a:bodyPr/>
          <a:lstStyle/>
          <a:p>
            <a:r>
              <a:rPr lang="sv-SE" dirty="0"/>
              <a:t>funktionsnedsättning</a:t>
            </a:r>
          </a:p>
        </p:txBody>
      </p:sp>
      <p:sp>
        <p:nvSpPr>
          <p:cNvPr id="5" name="Platshållare för text 4">
            <a:extLst>
              <a:ext uri="{FF2B5EF4-FFF2-40B4-BE49-F238E27FC236}">
                <a16:creationId xmlns:a16="http://schemas.microsoft.com/office/drawing/2014/main" id="{82DD1A32-38DC-4DD7-A1E4-A3CAA5999B0D}"/>
              </a:ext>
            </a:extLst>
          </p:cNvPr>
          <p:cNvSpPr>
            <a:spLocks noGrp="1"/>
          </p:cNvSpPr>
          <p:nvPr>
            <p:ph type="body" idx="1"/>
          </p:nvPr>
        </p:nvSpPr>
        <p:spPr/>
        <p:txBody>
          <a:bodyPr/>
          <a:lstStyle/>
          <a:p>
            <a:r>
              <a:rPr lang="sv-SE" dirty="0"/>
              <a:t>fredag</a:t>
            </a:r>
          </a:p>
        </p:txBody>
      </p:sp>
    </p:spTree>
    <p:extLst>
      <p:ext uri="{BB962C8B-B14F-4D97-AF65-F5344CB8AC3E}">
        <p14:creationId xmlns:p14="http://schemas.microsoft.com/office/powerpoint/2010/main" val="2567554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80939ED-106C-4526-B7C8-FDF7083D3701}"/>
              </a:ext>
            </a:extLst>
          </p:cNvPr>
          <p:cNvSpPr>
            <a:spLocks noGrp="1"/>
          </p:cNvSpPr>
          <p:nvPr>
            <p:ph type="title"/>
          </p:nvPr>
        </p:nvSpPr>
        <p:spPr/>
        <p:txBody>
          <a:bodyPr/>
          <a:lstStyle/>
          <a:p>
            <a:r>
              <a:rPr lang="sv-SE" dirty="0"/>
              <a:t>film</a:t>
            </a:r>
          </a:p>
        </p:txBody>
      </p:sp>
      <p:sp>
        <p:nvSpPr>
          <p:cNvPr id="5" name="Platshållare för innehåll 4">
            <a:extLst>
              <a:ext uri="{FF2B5EF4-FFF2-40B4-BE49-F238E27FC236}">
                <a16:creationId xmlns:a16="http://schemas.microsoft.com/office/drawing/2014/main" id="{7BE75C75-1F87-4119-9BC0-1476CFB7A215}"/>
              </a:ext>
            </a:extLst>
          </p:cNvPr>
          <p:cNvSpPr>
            <a:spLocks noGrp="1"/>
          </p:cNvSpPr>
          <p:nvPr>
            <p:ph idx="1"/>
          </p:nvPr>
        </p:nvSpPr>
        <p:spPr/>
        <p:txBody>
          <a:bodyPr/>
          <a:lstStyle/>
          <a:p>
            <a:r>
              <a:rPr lang="sv-SE" b="1" cap="all" dirty="0"/>
              <a:t>#VEMBRYRSIG : KROPPSNORM - FUNKTIONSNORM – HBTQ, 15 min</a:t>
            </a:r>
          </a:p>
          <a:p>
            <a:pPr marL="0" indent="0">
              <a:buNone/>
            </a:pPr>
            <a:endParaRPr lang="sv-SE" dirty="0"/>
          </a:p>
        </p:txBody>
      </p:sp>
    </p:spTree>
    <p:extLst>
      <p:ext uri="{BB962C8B-B14F-4D97-AF65-F5344CB8AC3E}">
        <p14:creationId xmlns:p14="http://schemas.microsoft.com/office/powerpoint/2010/main" val="247933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7C21A8-84E9-41B9-B482-680E2FA9BC2A}"/>
              </a:ext>
            </a:extLst>
          </p:cNvPr>
          <p:cNvSpPr>
            <a:spLocks noGrp="1"/>
          </p:cNvSpPr>
          <p:nvPr>
            <p:ph type="title"/>
          </p:nvPr>
        </p:nvSpPr>
        <p:spPr/>
        <p:txBody>
          <a:bodyPr/>
          <a:lstStyle/>
          <a:p>
            <a:r>
              <a:rPr lang="sv-SE" dirty="0"/>
              <a:t>Varför flyr man? </a:t>
            </a:r>
          </a:p>
        </p:txBody>
      </p:sp>
      <p:sp>
        <p:nvSpPr>
          <p:cNvPr id="5" name="Platshållare för text 4">
            <a:extLst>
              <a:ext uri="{FF2B5EF4-FFF2-40B4-BE49-F238E27FC236}">
                <a16:creationId xmlns:a16="http://schemas.microsoft.com/office/drawing/2014/main" id="{D2629E6A-CCAD-4C2B-8574-5A7DAC62F659}"/>
              </a:ext>
            </a:extLst>
          </p:cNvPr>
          <p:cNvSpPr>
            <a:spLocks noGrp="1"/>
          </p:cNvSpPr>
          <p:nvPr>
            <p:ph type="body" idx="1"/>
          </p:nvPr>
        </p:nvSpPr>
        <p:spPr/>
        <p:txBody>
          <a:bodyPr/>
          <a:lstStyle/>
          <a:p>
            <a:r>
              <a:rPr lang="sv-SE" dirty="0"/>
              <a:t>Måndag</a:t>
            </a:r>
          </a:p>
        </p:txBody>
      </p:sp>
    </p:spTree>
    <p:extLst>
      <p:ext uri="{BB962C8B-B14F-4D97-AF65-F5344CB8AC3E}">
        <p14:creationId xmlns:p14="http://schemas.microsoft.com/office/powerpoint/2010/main" val="85028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052AFA8-8863-4BAA-808D-C716FDCF3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3E014A5F-03BE-427B-9AD4-B5733CCEA23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dirty="0" err="1"/>
              <a:t>begrepp</a:t>
            </a:r>
            <a:endParaRPr lang="en-US" dirty="0"/>
          </a:p>
        </p:txBody>
      </p:sp>
      <p:pic>
        <p:nvPicPr>
          <p:cNvPr id="5" name="Platshållare för innehåll 4">
            <a:extLst>
              <a:ext uri="{FF2B5EF4-FFF2-40B4-BE49-F238E27FC236}">
                <a16:creationId xmlns:a16="http://schemas.microsoft.com/office/drawing/2014/main" id="{5D88285F-AB2D-4FD1-9FAA-0A1AB0B69DFA}"/>
              </a:ext>
            </a:extLst>
          </p:cNvPr>
          <p:cNvPicPr>
            <a:picLocks noGrp="1" noChangeAspect="1"/>
          </p:cNvPicPr>
          <p:nvPr>
            <p:ph sz="half" idx="2"/>
          </p:nvPr>
        </p:nvPicPr>
        <p:blipFill>
          <a:blip r:embed="rId2"/>
          <a:stretch>
            <a:fillRect/>
          </a:stretch>
        </p:blipFill>
        <p:spPr>
          <a:xfrm>
            <a:off x="1024127" y="2754625"/>
            <a:ext cx="3615605" cy="2711703"/>
          </a:xfrm>
          <a:prstGeom prst="rect">
            <a:avLst/>
          </a:prstGeom>
        </p:spPr>
      </p:pic>
      <p:sp>
        <p:nvSpPr>
          <p:cNvPr id="3" name="Platshållare för innehåll 2">
            <a:extLst>
              <a:ext uri="{FF2B5EF4-FFF2-40B4-BE49-F238E27FC236}">
                <a16:creationId xmlns:a16="http://schemas.microsoft.com/office/drawing/2014/main" id="{C53E4D91-9EFF-4FE3-891D-FB22217FCFA4}"/>
              </a:ext>
            </a:extLst>
          </p:cNvPr>
          <p:cNvSpPr>
            <a:spLocks noGrp="1"/>
          </p:cNvSpPr>
          <p:nvPr>
            <p:ph sz="half" idx="1"/>
          </p:nvPr>
        </p:nvSpPr>
        <p:spPr>
          <a:xfrm>
            <a:off x="5063613" y="400050"/>
            <a:ext cx="6837875" cy="5909310"/>
          </a:xfrm>
        </p:spPr>
        <p:txBody>
          <a:bodyPr vert="horz" lIns="45720" tIns="45720" rIns="45720" bIns="45720" rtlCol="0">
            <a:normAutofit/>
          </a:bodyPr>
          <a:lstStyle/>
          <a:p>
            <a:r>
              <a:rPr lang="sv-SE" sz="2800" b="1" dirty="0"/>
              <a:t>Funktionsnedsättning</a:t>
            </a:r>
            <a:r>
              <a:rPr lang="sv-SE" sz="2800" dirty="0"/>
              <a:t>, nedsättning av fysisk, psykisk eller intellektuell funktionsförmåga.</a:t>
            </a:r>
          </a:p>
          <a:p>
            <a:r>
              <a:rPr lang="sv-SE" sz="2800" b="1" dirty="0"/>
              <a:t>Funktionshinder</a:t>
            </a:r>
            <a:r>
              <a:rPr lang="sv-SE" sz="2800" dirty="0"/>
              <a:t>,  hänvisar till relationen mellan den omgivande miljön och individen. Alla personer med funktionsnedsättning är inte alltid funktionshindrade i alla sammanhang. Personen anses funktionshindrad endast då hen befinner sig i en miljö som ställer upp hinder.</a:t>
            </a:r>
          </a:p>
          <a:p>
            <a:r>
              <a:rPr lang="sv-SE" sz="2800" b="1" dirty="0"/>
              <a:t>Funktionsvariation</a:t>
            </a:r>
            <a:r>
              <a:rPr lang="sv-SE" sz="2800" dirty="0"/>
              <a:t>, innebär att alla människor har en egen uppsättning förmågor, oförmågor, styrkor och svagheter. Funktionsvariationer är avvikelser från normen gällande fysisk, psykisk eller kognitiv funktion.</a:t>
            </a:r>
          </a:p>
          <a:p>
            <a:endParaRPr lang="en-US" sz="2000" dirty="0"/>
          </a:p>
          <a:p>
            <a:endParaRPr lang="en-US" sz="2000" dirty="0"/>
          </a:p>
        </p:txBody>
      </p:sp>
    </p:spTree>
    <p:extLst>
      <p:ext uri="{BB962C8B-B14F-4D97-AF65-F5344CB8AC3E}">
        <p14:creationId xmlns:p14="http://schemas.microsoft.com/office/powerpoint/2010/main" val="3689115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2E41A-AB19-40EC-8B69-72B1BDE83EF5}"/>
              </a:ext>
            </a:extLst>
          </p:cNvPr>
          <p:cNvSpPr>
            <a:spLocks noGrp="1"/>
          </p:cNvSpPr>
          <p:nvPr>
            <p:ph type="title"/>
          </p:nvPr>
        </p:nvSpPr>
        <p:spPr>
          <a:xfrm>
            <a:off x="1024128" y="585216"/>
            <a:ext cx="9720072" cy="1499616"/>
          </a:xfrm>
        </p:spPr>
        <p:txBody>
          <a:bodyPr>
            <a:normAutofit/>
          </a:bodyPr>
          <a:lstStyle/>
          <a:p>
            <a:r>
              <a:rPr lang="sv-SE"/>
              <a:t>diskussionsfrågor</a:t>
            </a:r>
            <a:endParaRPr lang="sv-SE" dirty="0"/>
          </a:p>
        </p:txBody>
      </p:sp>
      <p:pic>
        <p:nvPicPr>
          <p:cNvPr id="16" name="Graphic 6">
            <a:extLst>
              <a:ext uri="{FF2B5EF4-FFF2-40B4-BE49-F238E27FC236}">
                <a16:creationId xmlns:a16="http://schemas.microsoft.com/office/drawing/2014/main" id="{0894A275-3F3D-48F5-A3FE-94CB1F049A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504" y="2386051"/>
            <a:ext cx="3448851" cy="3448851"/>
          </a:xfrm>
          <a:prstGeom prst="rect">
            <a:avLst/>
          </a:prstGeom>
        </p:spPr>
      </p:pic>
      <p:sp>
        <p:nvSpPr>
          <p:cNvPr id="17" name="Platshållare för innehåll 2">
            <a:extLst>
              <a:ext uri="{FF2B5EF4-FFF2-40B4-BE49-F238E27FC236}">
                <a16:creationId xmlns:a16="http://schemas.microsoft.com/office/drawing/2014/main" id="{BAFD9449-A888-4D48-AB18-B72178E5CD5F}"/>
              </a:ext>
            </a:extLst>
          </p:cNvPr>
          <p:cNvSpPr>
            <a:spLocks noGrp="1"/>
          </p:cNvSpPr>
          <p:nvPr>
            <p:ph idx="1"/>
          </p:nvPr>
        </p:nvSpPr>
        <p:spPr>
          <a:xfrm>
            <a:off x="5063613" y="1669774"/>
            <a:ext cx="6704317" cy="5049078"/>
          </a:xfrm>
        </p:spPr>
        <p:txBody>
          <a:bodyPr>
            <a:normAutofit/>
          </a:bodyPr>
          <a:lstStyle/>
          <a:p>
            <a:r>
              <a:rPr lang="sv-SE" sz="2400" dirty="0"/>
              <a:t>Hur är man när man är inom normen, vad betyder det att man är normal?</a:t>
            </a:r>
          </a:p>
          <a:p>
            <a:endParaRPr lang="sv-SE" sz="2400" dirty="0"/>
          </a:p>
          <a:p>
            <a:r>
              <a:rPr lang="sv-SE" sz="2400" dirty="0"/>
              <a:t>Vad finns det för olika funktionsnedsättningar? </a:t>
            </a:r>
          </a:p>
          <a:p>
            <a:endParaRPr lang="sv-SE" sz="2400" dirty="0"/>
          </a:p>
          <a:p>
            <a:r>
              <a:rPr lang="sv-SE" sz="2400" dirty="0"/>
              <a:t>Finns det någon människa som är mer värld än någon annan? </a:t>
            </a:r>
          </a:p>
          <a:p>
            <a:endParaRPr lang="sv-SE" sz="2400" dirty="0"/>
          </a:p>
          <a:p>
            <a:r>
              <a:rPr lang="sv-SE" sz="2400" dirty="0"/>
              <a:t>Finns det någon människa som är mindre värld än någon annan? </a:t>
            </a:r>
          </a:p>
          <a:p>
            <a:endParaRPr lang="sv-SE" sz="1600" dirty="0"/>
          </a:p>
          <a:p>
            <a:endParaRPr lang="sv-SE" sz="1600" dirty="0"/>
          </a:p>
          <a:p>
            <a:endParaRPr lang="sv-SE" sz="1600" dirty="0"/>
          </a:p>
          <a:p>
            <a:endParaRPr lang="sv-SE" sz="1600" dirty="0"/>
          </a:p>
        </p:txBody>
      </p:sp>
    </p:spTree>
    <p:extLst>
      <p:ext uri="{BB962C8B-B14F-4D97-AF65-F5344CB8AC3E}">
        <p14:creationId xmlns:p14="http://schemas.microsoft.com/office/powerpoint/2010/main" val="31385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F260DB0-A43B-4F74-A917-94BA3514189D}"/>
              </a:ext>
            </a:extLst>
          </p:cNvPr>
          <p:cNvSpPr>
            <a:spLocks noGrp="1"/>
          </p:cNvSpPr>
          <p:nvPr>
            <p:ph type="title"/>
          </p:nvPr>
        </p:nvSpPr>
        <p:spPr>
          <a:xfrm>
            <a:off x="1024128" y="585216"/>
            <a:ext cx="8018272" cy="1499616"/>
          </a:xfrm>
        </p:spPr>
        <p:txBody>
          <a:bodyPr>
            <a:normAutofit/>
          </a:bodyPr>
          <a:lstStyle/>
          <a:p>
            <a:r>
              <a:rPr lang="sv-SE" dirty="0"/>
              <a:t>Film </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4346E7D7-0E86-4896-B308-AC9EFBE492B4}"/>
              </a:ext>
            </a:extLst>
          </p:cNvPr>
          <p:cNvSpPr>
            <a:spLocks noGrp="1"/>
          </p:cNvSpPr>
          <p:nvPr>
            <p:ph idx="1"/>
          </p:nvPr>
        </p:nvSpPr>
        <p:spPr>
          <a:xfrm>
            <a:off x="1024128" y="2286000"/>
            <a:ext cx="8018271" cy="4023360"/>
          </a:xfrm>
        </p:spPr>
        <p:txBody>
          <a:bodyPr>
            <a:normAutofit/>
          </a:bodyPr>
          <a:lstStyle/>
          <a:p>
            <a:endParaRPr lang="sv-SE" dirty="0">
              <a:hlinkClick r:id="rId2"/>
            </a:endParaRPr>
          </a:p>
          <a:p>
            <a:r>
              <a:rPr lang="sv-SE" dirty="0">
                <a:hlinkClick r:id="rId2"/>
              </a:rPr>
              <a:t>https://urskola.se/Produkter/205740-Unga-flyktingar-Navids-berattelse</a:t>
            </a:r>
            <a:endParaRPr lang="sv-SE" dirty="0"/>
          </a:p>
          <a:p>
            <a:r>
              <a:rPr lang="sv-SE" dirty="0"/>
              <a:t>Om att vara politisk flykting, 4,5 min</a:t>
            </a:r>
          </a:p>
          <a:p>
            <a:endParaRPr lang="sv-SE" dirty="0"/>
          </a:p>
          <a:p>
            <a:r>
              <a:rPr lang="sv-SE" dirty="0">
                <a:hlinkClick r:id="rId3"/>
              </a:rPr>
              <a:t>https://urskola.se/Produkter/205737-Unga-flyktingar-Alis-berattelse-en-resa-fran-Afghanistan</a:t>
            </a:r>
            <a:endParaRPr lang="sv-SE" dirty="0"/>
          </a:p>
          <a:p>
            <a:r>
              <a:rPr lang="sv-SE" dirty="0"/>
              <a:t>Om att fly från ett krig, 4 min</a:t>
            </a:r>
          </a:p>
          <a:p>
            <a:endParaRPr lang="sv-SE"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54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EF1472C-D1FC-4A5D-A2A0-54D1F1C4D06F}"/>
              </a:ext>
            </a:extLst>
          </p:cNvPr>
          <p:cNvSpPr>
            <a:spLocks noGrp="1"/>
          </p:cNvSpPr>
          <p:nvPr>
            <p:ph type="title"/>
          </p:nvPr>
        </p:nvSpPr>
        <p:spPr>
          <a:xfrm>
            <a:off x="1024128" y="585216"/>
            <a:ext cx="8018272" cy="1499616"/>
          </a:xfrm>
        </p:spPr>
        <p:txBody>
          <a:bodyPr>
            <a:normAutofit/>
          </a:bodyPr>
          <a:lstStyle/>
          <a:p>
            <a:r>
              <a:rPr lang="sv-SE" dirty="0"/>
              <a:t>Vem är flykting? </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4EA2C841-0818-4E87-ABF8-195E98A4878D}"/>
              </a:ext>
            </a:extLst>
          </p:cNvPr>
          <p:cNvSpPr>
            <a:spLocks noGrp="1"/>
          </p:cNvSpPr>
          <p:nvPr>
            <p:ph idx="1"/>
          </p:nvPr>
        </p:nvSpPr>
        <p:spPr>
          <a:xfrm>
            <a:off x="1024128" y="2286000"/>
            <a:ext cx="8018271" cy="4023360"/>
          </a:xfrm>
        </p:spPr>
        <p:txBody>
          <a:bodyPr>
            <a:normAutofit/>
          </a:bodyPr>
          <a:lstStyle/>
          <a:p>
            <a:r>
              <a:rPr lang="sv-SE" sz="2000"/>
              <a:t>Det handlar om en människa som du och jag - barn eller vuxen - som har tvingats lämna sitt hem på grund av krig eller förföljelse.</a:t>
            </a:r>
          </a:p>
          <a:p>
            <a:r>
              <a:rPr lang="sv-SE" sz="2000"/>
              <a:t>Kanske flyr hen med tomma händer. Kanske är hen hungrig, törstig eller sjuk. Kanske är hen ensam och har kommit ifrån sin familj. Eller så har hen sett sina anhöriga våldtas eller dödas.</a:t>
            </a:r>
          </a:p>
          <a:p>
            <a:r>
              <a:rPr lang="sv-SE" sz="2000"/>
              <a:t>Hen kan ha blivit torterad, hotad eller utsatt för systematisk diskriminering. Hen har all anledning att vara rädd för att återvända hem.</a:t>
            </a:r>
          </a:p>
          <a:p>
            <a:r>
              <a:rPr lang="sv-SE" sz="2000"/>
              <a:t>I många fall är flyktingar kvinnor och barn. De är oskyldiga offer för händelser som de inte kan råda över. Därför behöver de vår hjälp</a:t>
            </a:r>
          </a:p>
          <a:p>
            <a:endParaRPr lang="sv-SE" sz="2000"/>
          </a:p>
          <a:p>
            <a:r>
              <a:rPr lang="sv-SE" sz="2000"/>
              <a:t>(unhcr.se)</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57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5ABED16-D1EE-40E2-9777-113635C6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7CC854D-FBA1-4B6D-B729-16FF5F2BF3F2}"/>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Varför flyr </a:t>
            </a:r>
            <a:r>
              <a:rPr lang="en-US" dirty="0">
                <a:solidFill>
                  <a:srgbClr val="FFFFFF"/>
                </a:solidFill>
              </a:rPr>
              <a:t>man?</a:t>
            </a:r>
          </a:p>
        </p:txBody>
      </p:sp>
      <p:cxnSp>
        <p:nvCxnSpPr>
          <p:cNvPr id="17" name="Straight Connector 16">
            <a:extLst>
              <a:ext uri="{FF2B5EF4-FFF2-40B4-BE49-F238E27FC236}">
                <a16:creationId xmlns:a16="http://schemas.microsoft.com/office/drawing/2014/main" id="{E87F9170-35BA-4F92-B3B1-9E50BBCE2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4CE34402-E6D3-43C5-B23B-0B8C6A9EA9EF}"/>
              </a:ext>
            </a:extLst>
          </p:cNvPr>
          <p:cNvSpPr>
            <a:spLocks noGrp="1"/>
          </p:cNvSpPr>
          <p:nvPr>
            <p:ph sz="half" idx="1"/>
          </p:nvPr>
        </p:nvSpPr>
        <p:spPr>
          <a:xfrm>
            <a:off x="0" y="1940560"/>
            <a:ext cx="5468541" cy="4917440"/>
          </a:xfrm>
        </p:spPr>
        <p:txBody>
          <a:bodyPr vert="horz" lIns="45720" tIns="45720" rIns="45720" bIns="45720" rtlCol="0">
            <a:normAutofit fontScale="92500" lnSpcReduction="10000"/>
          </a:bodyPr>
          <a:lstStyle/>
          <a:p>
            <a:r>
              <a:rPr lang="en-US" sz="3200" b="1" u="sng" dirty="0" err="1">
                <a:solidFill>
                  <a:srgbClr val="FFFFFF"/>
                </a:solidFill>
              </a:rPr>
              <a:t>Exempel</a:t>
            </a:r>
            <a:endParaRPr lang="en-US" sz="3200" b="1" u="sng" dirty="0">
              <a:solidFill>
                <a:srgbClr val="FFFFFF"/>
              </a:solidFill>
            </a:endParaRPr>
          </a:p>
          <a:p>
            <a:r>
              <a:rPr lang="en-US" sz="2800" b="1" dirty="0" err="1">
                <a:solidFill>
                  <a:srgbClr val="FFFFFF"/>
                </a:solidFill>
              </a:rPr>
              <a:t>Politisk</a:t>
            </a:r>
            <a:r>
              <a:rPr lang="en-US" sz="2800" b="1" dirty="0">
                <a:solidFill>
                  <a:srgbClr val="FFFFFF"/>
                </a:solidFill>
              </a:rPr>
              <a:t> </a:t>
            </a:r>
            <a:r>
              <a:rPr lang="en-US" sz="2800" b="1" dirty="0" err="1">
                <a:solidFill>
                  <a:srgbClr val="FFFFFF"/>
                </a:solidFill>
              </a:rPr>
              <a:t>flykting</a:t>
            </a:r>
            <a:r>
              <a:rPr lang="en-US" sz="2800" dirty="0">
                <a:solidFill>
                  <a:srgbClr val="FFFFFF"/>
                </a:solidFill>
              </a:rPr>
              <a:t>, </a:t>
            </a:r>
            <a:r>
              <a:rPr lang="en-US" sz="2800" dirty="0" err="1">
                <a:solidFill>
                  <a:srgbClr val="FFFFFF"/>
                </a:solidFill>
              </a:rPr>
              <a:t>ej</a:t>
            </a:r>
            <a:r>
              <a:rPr lang="en-US" sz="2800" dirty="0">
                <a:solidFill>
                  <a:srgbClr val="FFFFFF"/>
                </a:solidFill>
              </a:rPr>
              <a:t> </a:t>
            </a:r>
            <a:r>
              <a:rPr lang="en-US" sz="2800" dirty="0" err="1">
                <a:solidFill>
                  <a:srgbClr val="FFFFFF"/>
                </a:solidFill>
              </a:rPr>
              <a:t>håller</a:t>
            </a:r>
            <a:r>
              <a:rPr lang="en-US" sz="2800" dirty="0">
                <a:solidFill>
                  <a:srgbClr val="FFFFFF"/>
                </a:solidFill>
              </a:rPr>
              <a:t> med </a:t>
            </a:r>
            <a:r>
              <a:rPr lang="en-US" sz="2800" dirty="0" err="1">
                <a:solidFill>
                  <a:srgbClr val="FFFFFF"/>
                </a:solidFill>
              </a:rPr>
              <a:t>landets</a:t>
            </a:r>
            <a:r>
              <a:rPr lang="en-US" sz="2800" dirty="0">
                <a:solidFill>
                  <a:srgbClr val="FFFFFF"/>
                </a:solidFill>
              </a:rPr>
              <a:t> </a:t>
            </a:r>
            <a:r>
              <a:rPr lang="en-US" sz="2800" dirty="0" err="1">
                <a:solidFill>
                  <a:srgbClr val="FFFFFF"/>
                </a:solidFill>
              </a:rPr>
              <a:t>regering</a:t>
            </a:r>
            <a:r>
              <a:rPr lang="en-US" sz="2800" dirty="0">
                <a:solidFill>
                  <a:srgbClr val="FFFFFF"/>
                </a:solidFill>
              </a:rPr>
              <a:t>/</a:t>
            </a:r>
            <a:r>
              <a:rPr lang="en-US" sz="2800" dirty="0" err="1">
                <a:solidFill>
                  <a:srgbClr val="FFFFFF"/>
                </a:solidFill>
              </a:rPr>
              <a:t>styrande</a:t>
            </a:r>
            <a:r>
              <a:rPr lang="en-US" sz="2800" dirty="0">
                <a:solidFill>
                  <a:srgbClr val="FFFFFF"/>
                </a:solidFill>
              </a:rPr>
              <a:t> </a:t>
            </a:r>
          </a:p>
          <a:p>
            <a:r>
              <a:rPr lang="en-US" sz="2800" b="1" dirty="0" err="1">
                <a:solidFill>
                  <a:srgbClr val="FFFFFF"/>
                </a:solidFill>
              </a:rPr>
              <a:t>Krig</a:t>
            </a:r>
            <a:r>
              <a:rPr lang="en-US" sz="2800" dirty="0">
                <a:solidFill>
                  <a:srgbClr val="FFFFFF"/>
                </a:solidFill>
              </a:rPr>
              <a:t>, </a:t>
            </a:r>
            <a:r>
              <a:rPr lang="en-US" sz="2800" dirty="0" err="1">
                <a:solidFill>
                  <a:srgbClr val="FFFFFF"/>
                </a:solidFill>
              </a:rPr>
              <a:t>städer</a:t>
            </a:r>
            <a:r>
              <a:rPr lang="en-US" sz="2800" dirty="0">
                <a:solidFill>
                  <a:srgbClr val="FFFFFF"/>
                </a:solidFill>
              </a:rPr>
              <a:t> </a:t>
            </a:r>
            <a:r>
              <a:rPr lang="en-US" sz="2800" dirty="0" err="1">
                <a:solidFill>
                  <a:srgbClr val="FFFFFF"/>
                </a:solidFill>
              </a:rPr>
              <a:t>förstörs</a:t>
            </a:r>
            <a:r>
              <a:rPr lang="en-US" sz="2800" dirty="0">
                <a:solidFill>
                  <a:srgbClr val="FFFFFF"/>
                </a:solidFill>
              </a:rPr>
              <a:t>, </a:t>
            </a:r>
            <a:r>
              <a:rPr lang="en-US" sz="2800" dirty="0" err="1">
                <a:solidFill>
                  <a:srgbClr val="FFFFFF"/>
                </a:solidFill>
              </a:rPr>
              <a:t>människor</a:t>
            </a:r>
            <a:r>
              <a:rPr lang="en-US" sz="2800" dirty="0">
                <a:solidFill>
                  <a:srgbClr val="FFFFFF"/>
                </a:solidFill>
              </a:rPr>
              <a:t> </a:t>
            </a:r>
            <a:r>
              <a:rPr lang="en-US" sz="2800" dirty="0" err="1">
                <a:solidFill>
                  <a:srgbClr val="FFFFFF"/>
                </a:solidFill>
              </a:rPr>
              <a:t>dör</a:t>
            </a:r>
            <a:r>
              <a:rPr lang="en-US" sz="2800" dirty="0">
                <a:solidFill>
                  <a:srgbClr val="FFFFFF"/>
                </a:solidFill>
              </a:rPr>
              <a:t>, </a:t>
            </a:r>
            <a:r>
              <a:rPr lang="en-US" sz="2800" dirty="0" err="1">
                <a:solidFill>
                  <a:srgbClr val="FFFFFF"/>
                </a:solidFill>
              </a:rPr>
              <a:t>oroligt</a:t>
            </a:r>
            <a:endParaRPr lang="en-US" sz="2800" dirty="0">
              <a:solidFill>
                <a:srgbClr val="FFFFFF"/>
              </a:solidFill>
            </a:endParaRPr>
          </a:p>
          <a:p>
            <a:r>
              <a:rPr lang="en-US" sz="2800" b="1" dirty="0" err="1">
                <a:solidFill>
                  <a:srgbClr val="FFFFFF"/>
                </a:solidFill>
              </a:rPr>
              <a:t>Religionskonflikter</a:t>
            </a:r>
            <a:r>
              <a:rPr lang="en-US" sz="2800" b="1" dirty="0">
                <a:solidFill>
                  <a:srgbClr val="FFFFFF"/>
                </a:solidFill>
              </a:rPr>
              <a:t>, </a:t>
            </a:r>
            <a:r>
              <a:rPr lang="en-US" sz="2800" dirty="0" err="1">
                <a:solidFill>
                  <a:srgbClr val="FFFFFF"/>
                </a:solidFill>
              </a:rPr>
              <a:t>i</a:t>
            </a:r>
            <a:r>
              <a:rPr lang="en-US" sz="2800" dirty="0">
                <a:solidFill>
                  <a:srgbClr val="FFFFFF"/>
                </a:solidFill>
              </a:rPr>
              <a:t> </a:t>
            </a:r>
            <a:r>
              <a:rPr lang="en-US" sz="2800" dirty="0" err="1">
                <a:solidFill>
                  <a:srgbClr val="FFFFFF"/>
                </a:solidFill>
              </a:rPr>
              <a:t>många</a:t>
            </a:r>
            <a:r>
              <a:rPr lang="en-US" sz="2800" dirty="0">
                <a:solidFill>
                  <a:srgbClr val="FFFFFF"/>
                </a:solidFill>
              </a:rPr>
              <a:t> </a:t>
            </a:r>
            <a:r>
              <a:rPr lang="en-US" sz="2800" dirty="0" err="1">
                <a:solidFill>
                  <a:srgbClr val="FFFFFF"/>
                </a:solidFill>
              </a:rPr>
              <a:t>länder</a:t>
            </a:r>
            <a:r>
              <a:rPr lang="en-US" sz="2800" dirty="0">
                <a:solidFill>
                  <a:srgbClr val="FFFFFF"/>
                </a:solidFill>
              </a:rPr>
              <a:t> </a:t>
            </a:r>
            <a:r>
              <a:rPr lang="en-US" sz="2800" dirty="0" err="1">
                <a:solidFill>
                  <a:srgbClr val="FFFFFF"/>
                </a:solidFill>
              </a:rPr>
              <a:t>förföljs</a:t>
            </a:r>
            <a:r>
              <a:rPr lang="en-US" sz="2800" dirty="0">
                <a:solidFill>
                  <a:srgbClr val="FFFFFF"/>
                </a:solidFill>
              </a:rPr>
              <a:t> man om man har ”</a:t>
            </a:r>
            <a:r>
              <a:rPr lang="en-US" sz="2800" dirty="0" err="1">
                <a:solidFill>
                  <a:srgbClr val="FFFFFF"/>
                </a:solidFill>
              </a:rPr>
              <a:t>fel</a:t>
            </a:r>
            <a:r>
              <a:rPr lang="en-US" sz="2800" dirty="0">
                <a:solidFill>
                  <a:srgbClr val="FFFFFF"/>
                </a:solidFill>
              </a:rPr>
              <a:t>” religion</a:t>
            </a:r>
          </a:p>
          <a:p>
            <a:r>
              <a:rPr lang="en-US" sz="2800" b="1" dirty="0">
                <a:solidFill>
                  <a:srgbClr val="FFFFFF"/>
                </a:solidFill>
              </a:rPr>
              <a:t>Mänskliga </a:t>
            </a:r>
            <a:r>
              <a:rPr lang="en-US" sz="2800" b="1" dirty="0" err="1">
                <a:solidFill>
                  <a:srgbClr val="FFFFFF"/>
                </a:solidFill>
              </a:rPr>
              <a:t>rättigheter</a:t>
            </a:r>
            <a:r>
              <a:rPr lang="en-US" sz="2800" dirty="0">
                <a:solidFill>
                  <a:srgbClr val="FFFFFF"/>
                </a:solidFill>
              </a:rPr>
              <a:t>, </a:t>
            </a:r>
            <a:r>
              <a:rPr lang="en-US" sz="2800" dirty="0" err="1">
                <a:solidFill>
                  <a:srgbClr val="FFFFFF"/>
                </a:solidFill>
              </a:rPr>
              <a:t>olika</a:t>
            </a:r>
            <a:r>
              <a:rPr lang="en-US" sz="2800" dirty="0">
                <a:solidFill>
                  <a:srgbClr val="FFFFFF"/>
                </a:solidFill>
              </a:rPr>
              <a:t> </a:t>
            </a:r>
            <a:r>
              <a:rPr lang="en-US" sz="2800" dirty="0" err="1">
                <a:solidFill>
                  <a:srgbClr val="FFFFFF"/>
                </a:solidFill>
              </a:rPr>
              <a:t>förutsättningar</a:t>
            </a:r>
            <a:r>
              <a:rPr lang="en-US" sz="2800" dirty="0">
                <a:solidFill>
                  <a:srgbClr val="FFFFFF"/>
                </a:solidFill>
              </a:rPr>
              <a:t> </a:t>
            </a:r>
            <a:r>
              <a:rPr lang="en-US" sz="2800" dirty="0" err="1">
                <a:solidFill>
                  <a:srgbClr val="FFFFFF"/>
                </a:solidFill>
              </a:rPr>
              <a:t>för</a:t>
            </a:r>
            <a:r>
              <a:rPr lang="en-US" sz="2800" dirty="0">
                <a:solidFill>
                  <a:srgbClr val="FFFFFF"/>
                </a:solidFill>
              </a:rPr>
              <a:t> </a:t>
            </a:r>
            <a:r>
              <a:rPr lang="en-US" sz="2800" dirty="0" err="1">
                <a:solidFill>
                  <a:srgbClr val="FFFFFF"/>
                </a:solidFill>
              </a:rPr>
              <a:t>olika</a:t>
            </a:r>
            <a:r>
              <a:rPr lang="en-US" sz="2800" dirty="0">
                <a:solidFill>
                  <a:srgbClr val="FFFFFF"/>
                </a:solidFill>
              </a:rPr>
              <a:t> </a:t>
            </a:r>
            <a:r>
              <a:rPr lang="en-US" sz="2800" dirty="0" err="1">
                <a:solidFill>
                  <a:srgbClr val="FFFFFF"/>
                </a:solidFill>
              </a:rPr>
              <a:t>kön</a:t>
            </a:r>
            <a:r>
              <a:rPr lang="en-US" sz="2800" dirty="0">
                <a:solidFill>
                  <a:srgbClr val="FFFFFF"/>
                </a:solidFill>
              </a:rPr>
              <a:t>, </a:t>
            </a:r>
            <a:r>
              <a:rPr lang="en-US" sz="2800" dirty="0" err="1">
                <a:solidFill>
                  <a:srgbClr val="FFFFFF"/>
                </a:solidFill>
              </a:rPr>
              <a:t>bortgift</a:t>
            </a:r>
            <a:r>
              <a:rPr lang="en-US" sz="2800" dirty="0">
                <a:solidFill>
                  <a:srgbClr val="FFFFFF"/>
                </a:solidFill>
              </a:rPr>
              <a:t>, HBTQ </a:t>
            </a:r>
            <a:r>
              <a:rPr lang="en-US" sz="2800" dirty="0" err="1">
                <a:solidFill>
                  <a:srgbClr val="FFFFFF"/>
                </a:solidFill>
              </a:rPr>
              <a:t>etc</a:t>
            </a:r>
            <a:endParaRPr lang="en-US" sz="2800" dirty="0">
              <a:solidFill>
                <a:srgbClr val="FFFFFF"/>
              </a:solidFill>
            </a:endParaRPr>
          </a:p>
          <a:p>
            <a:r>
              <a:rPr lang="en-US" sz="2800" b="1" dirty="0" err="1">
                <a:solidFill>
                  <a:srgbClr val="FFFFFF"/>
                </a:solidFill>
              </a:rPr>
              <a:t>Ekonomiska</a:t>
            </a:r>
            <a:r>
              <a:rPr lang="en-US" sz="2800" dirty="0">
                <a:solidFill>
                  <a:srgbClr val="FFFFFF"/>
                </a:solidFill>
              </a:rPr>
              <a:t>, </a:t>
            </a:r>
            <a:r>
              <a:rPr lang="en-US" sz="2800" dirty="0" err="1">
                <a:solidFill>
                  <a:srgbClr val="FFFFFF"/>
                </a:solidFill>
              </a:rPr>
              <a:t>fattigdom</a:t>
            </a:r>
            <a:endParaRPr lang="en-US" sz="2800" dirty="0">
              <a:solidFill>
                <a:srgbClr val="FFFFFF"/>
              </a:solidFill>
            </a:endParaRPr>
          </a:p>
        </p:txBody>
      </p:sp>
      <p:pic>
        <p:nvPicPr>
          <p:cNvPr id="8" name="Platshållare för innehåll 7">
            <a:extLst>
              <a:ext uri="{FF2B5EF4-FFF2-40B4-BE49-F238E27FC236}">
                <a16:creationId xmlns:a16="http://schemas.microsoft.com/office/drawing/2014/main" id="{C8979394-B585-464C-8C4C-7A594D67666B}"/>
              </a:ext>
            </a:extLst>
          </p:cNvPr>
          <p:cNvPicPr>
            <a:picLocks noGrp="1" noChangeAspect="1"/>
          </p:cNvPicPr>
          <p:nvPr>
            <p:ph sz="half" idx="2"/>
          </p:nvPr>
        </p:nvPicPr>
        <p:blipFill rotWithShape="1">
          <a:blip r:embed="rId2"/>
          <a:srcRect r="18568" b="-2"/>
          <a:stretch/>
        </p:blipFill>
        <p:spPr>
          <a:xfrm>
            <a:off x="6096000" y="640080"/>
            <a:ext cx="5455921" cy="5577840"/>
          </a:xfrm>
          <a:prstGeom prst="rect">
            <a:avLst/>
          </a:prstGeom>
        </p:spPr>
      </p:pic>
    </p:spTree>
    <p:extLst>
      <p:ext uri="{BB962C8B-B14F-4D97-AF65-F5344CB8AC3E}">
        <p14:creationId xmlns:p14="http://schemas.microsoft.com/office/powerpoint/2010/main" val="26733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1F3452D-0157-48F0-A2B1-301EB1F512B9}"/>
              </a:ext>
            </a:extLst>
          </p:cNvPr>
          <p:cNvSpPr>
            <a:spLocks noGrp="1"/>
          </p:cNvSpPr>
          <p:nvPr>
            <p:ph type="title"/>
          </p:nvPr>
        </p:nvSpPr>
        <p:spPr>
          <a:xfrm>
            <a:off x="643468" y="643467"/>
            <a:ext cx="3415612" cy="5571066"/>
          </a:xfrm>
        </p:spPr>
        <p:txBody>
          <a:bodyPr>
            <a:normAutofit/>
          </a:bodyPr>
          <a:lstStyle/>
          <a:p>
            <a:r>
              <a:rPr lang="sv-SE">
                <a:solidFill>
                  <a:srgbClr val="FFFFFF"/>
                </a:solidFill>
              </a:rPr>
              <a:t>Svensk historia </a:t>
            </a:r>
          </a:p>
        </p:txBody>
      </p:sp>
      <p:graphicFrame>
        <p:nvGraphicFramePr>
          <p:cNvPr id="15" name="Platshållare för innehåll 4">
            <a:extLst>
              <a:ext uri="{FF2B5EF4-FFF2-40B4-BE49-F238E27FC236}">
                <a16:creationId xmlns:a16="http://schemas.microsoft.com/office/drawing/2014/main" id="{B5A06AA5-76A0-4A72-AB83-4792B63D634C}"/>
              </a:ext>
            </a:extLst>
          </p:cNvPr>
          <p:cNvGraphicFramePr>
            <a:graphicFrameLocks noGrp="1"/>
          </p:cNvGraphicFramePr>
          <p:nvPr>
            <p:ph idx="1"/>
            <p:extLst>
              <p:ext uri="{D42A27DB-BD31-4B8C-83A1-F6EECF244321}">
                <p14:modId xmlns:p14="http://schemas.microsoft.com/office/powerpoint/2010/main" val="241307083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37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E55713-BB45-420F-B623-FB21433D9FE7}"/>
              </a:ext>
            </a:extLst>
          </p:cNvPr>
          <p:cNvSpPr>
            <a:spLocks noGrp="1"/>
          </p:cNvSpPr>
          <p:nvPr>
            <p:ph type="title"/>
          </p:nvPr>
        </p:nvSpPr>
        <p:spPr>
          <a:xfrm>
            <a:off x="964788" y="804333"/>
            <a:ext cx="3391900" cy="5249334"/>
          </a:xfrm>
        </p:spPr>
        <p:txBody>
          <a:bodyPr>
            <a:normAutofit/>
          </a:bodyPr>
          <a:lstStyle/>
          <a:p>
            <a:pPr algn="r"/>
            <a:r>
              <a:rPr lang="sv-SE" sz="3500">
                <a:solidFill>
                  <a:srgbClr val="FFFFFF"/>
                </a:solidFill>
              </a:rPr>
              <a:t>diskussionsfrågor</a:t>
            </a:r>
          </a:p>
        </p:txBody>
      </p:sp>
      <p:sp>
        <p:nvSpPr>
          <p:cNvPr id="3" name="Platshållare för innehåll 2">
            <a:extLst>
              <a:ext uri="{FF2B5EF4-FFF2-40B4-BE49-F238E27FC236}">
                <a16:creationId xmlns:a16="http://schemas.microsoft.com/office/drawing/2014/main" id="{31C674D5-BB84-4B15-8C4E-F146DC11E517}"/>
              </a:ext>
            </a:extLst>
          </p:cNvPr>
          <p:cNvSpPr>
            <a:spLocks noGrp="1"/>
          </p:cNvSpPr>
          <p:nvPr>
            <p:ph idx="1"/>
          </p:nvPr>
        </p:nvSpPr>
        <p:spPr>
          <a:xfrm>
            <a:off x="4951048" y="804333"/>
            <a:ext cx="6306003" cy="5249334"/>
          </a:xfrm>
        </p:spPr>
        <p:txBody>
          <a:bodyPr anchor="ctr">
            <a:normAutofit/>
          </a:bodyPr>
          <a:lstStyle/>
          <a:p>
            <a:pPr marL="0" indent="0">
              <a:buNone/>
            </a:pPr>
            <a:r>
              <a:rPr lang="sv-SE"/>
              <a:t>Om du skulle bli tvungen att fly från ditt hem och bara fick packa det du själv skulle kunna bära. Vad skulle du ta med dig? </a:t>
            </a:r>
          </a:p>
          <a:p>
            <a:pPr marL="0" indent="0">
              <a:buNone/>
            </a:pPr>
            <a:endParaRPr lang="sv-SE"/>
          </a:p>
          <a:p>
            <a:pPr marL="0" indent="0">
              <a:buNone/>
            </a:pPr>
            <a:r>
              <a:rPr lang="sv-SE"/>
              <a:t>Vad skulle du mest sakna om du var tvungen att fly? </a:t>
            </a:r>
          </a:p>
          <a:p>
            <a:pPr marL="0" indent="0">
              <a:buNone/>
            </a:pPr>
            <a:endParaRPr lang="sv-SE"/>
          </a:p>
          <a:p>
            <a:pPr marL="0" indent="0">
              <a:buNone/>
            </a:pPr>
            <a:r>
              <a:rPr lang="sv-SE"/>
              <a:t>Hur skulle du vilja bli mottagen i ett nytt land? </a:t>
            </a:r>
            <a:endParaRPr lang="sv-SE" dirty="0"/>
          </a:p>
        </p:txBody>
      </p:sp>
    </p:spTree>
    <p:extLst>
      <p:ext uri="{BB962C8B-B14F-4D97-AF65-F5344CB8AC3E}">
        <p14:creationId xmlns:p14="http://schemas.microsoft.com/office/powerpoint/2010/main" val="29000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2F63C55-0B41-4025-9842-9D12A717BE64}"/>
              </a:ext>
            </a:extLst>
          </p:cNvPr>
          <p:cNvSpPr>
            <a:spLocks noGrp="1"/>
          </p:cNvSpPr>
          <p:nvPr>
            <p:ph type="title"/>
          </p:nvPr>
        </p:nvSpPr>
        <p:spPr/>
        <p:txBody>
          <a:bodyPr/>
          <a:lstStyle/>
          <a:p>
            <a:r>
              <a:rPr lang="sv-SE" dirty="0" err="1"/>
              <a:t>hbtqIA</a:t>
            </a:r>
            <a:r>
              <a:rPr lang="sv-SE" dirty="0"/>
              <a:t>+</a:t>
            </a:r>
          </a:p>
        </p:txBody>
      </p:sp>
      <p:sp>
        <p:nvSpPr>
          <p:cNvPr id="5" name="Platshållare för text 4">
            <a:extLst>
              <a:ext uri="{FF2B5EF4-FFF2-40B4-BE49-F238E27FC236}">
                <a16:creationId xmlns:a16="http://schemas.microsoft.com/office/drawing/2014/main" id="{8D36D0E5-3139-45EF-AD36-7D27515D696D}"/>
              </a:ext>
            </a:extLst>
          </p:cNvPr>
          <p:cNvSpPr>
            <a:spLocks noGrp="1"/>
          </p:cNvSpPr>
          <p:nvPr>
            <p:ph type="body" idx="1"/>
          </p:nvPr>
        </p:nvSpPr>
        <p:spPr/>
        <p:txBody>
          <a:bodyPr/>
          <a:lstStyle/>
          <a:p>
            <a:r>
              <a:rPr lang="sv-SE" dirty="0"/>
              <a:t>Tisdag</a:t>
            </a:r>
          </a:p>
        </p:txBody>
      </p:sp>
    </p:spTree>
    <p:extLst>
      <p:ext uri="{BB962C8B-B14F-4D97-AF65-F5344CB8AC3E}">
        <p14:creationId xmlns:p14="http://schemas.microsoft.com/office/powerpoint/2010/main" val="2165102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npassat 31">
      <a:dk1>
        <a:sysClr val="windowText" lastClr="000000"/>
      </a:dk1>
      <a:lt1>
        <a:sysClr val="window" lastClr="FFFFFF"/>
      </a:lt1>
      <a:dk2>
        <a:srgbClr val="424F9D"/>
      </a:dk2>
      <a:lt2>
        <a:srgbClr val="FFFFFF"/>
      </a:lt2>
      <a:accent1>
        <a:srgbClr val="E61363"/>
      </a:accent1>
      <a:accent2>
        <a:srgbClr val="4FB053"/>
      </a:accent2>
      <a:accent3>
        <a:srgbClr val="E61363"/>
      </a:accent3>
      <a:accent4>
        <a:srgbClr val="FBBA00"/>
      </a:accent4>
      <a:accent5>
        <a:srgbClr val="4FB053"/>
      </a:accent5>
      <a:accent6>
        <a:srgbClr val="424F9D"/>
      </a:accent6>
      <a:hlink>
        <a:srgbClr val="000000"/>
      </a:hlink>
      <a:folHlink>
        <a:srgbClr val="FBBA0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otalTime>538</TotalTime>
  <Words>1272</Words>
  <Application>Microsoft Office PowerPoint</Application>
  <PresentationFormat>Bredbild</PresentationFormat>
  <Paragraphs>150</Paragraphs>
  <Slides>31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31</vt:i4>
      </vt:variant>
    </vt:vector>
  </HeadingPairs>
  <TitlesOfParts>
    <vt:vector size="35" baseType="lpstr">
      <vt:lpstr>Tw Cen MT</vt:lpstr>
      <vt:lpstr>Tw Cen MT Condensed</vt:lpstr>
      <vt:lpstr>Wingdings 3</vt:lpstr>
      <vt:lpstr>Integral</vt:lpstr>
      <vt:lpstr>#tillsammanstidaholm</vt:lpstr>
      <vt:lpstr>Veckan</vt:lpstr>
      <vt:lpstr>Varför flyr man? </vt:lpstr>
      <vt:lpstr>Film </vt:lpstr>
      <vt:lpstr>Vem är flykting? </vt:lpstr>
      <vt:lpstr>Varför flyr man?</vt:lpstr>
      <vt:lpstr>Svensk historia </vt:lpstr>
      <vt:lpstr>diskussionsfrågor</vt:lpstr>
      <vt:lpstr>hbtqIA+</vt:lpstr>
      <vt:lpstr>Vad står HBTQIA+ för?</vt:lpstr>
      <vt:lpstr>film</vt:lpstr>
      <vt:lpstr>hbtqIA+</vt:lpstr>
      <vt:lpstr>HBTQIA+ i Sverige</vt:lpstr>
      <vt:lpstr>HbtqIA+ i världen</vt:lpstr>
      <vt:lpstr>HbtqIA+ i världen</vt:lpstr>
      <vt:lpstr>Är du bög eller?</vt:lpstr>
      <vt:lpstr>Tänkvärt citat</vt:lpstr>
      <vt:lpstr>diskussionsfrågor</vt:lpstr>
      <vt:lpstr>utanförskap</vt:lpstr>
      <vt:lpstr>film</vt:lpstr>
      <vt:lpstr>utanförskap</vt:lpstr>
      <vt:lpstr>Unicef definierar socialt utanförskap</vt:lpstr>
      <vt:lpstr>diskussionsfrågor</vt:lpstr>
      <vt:lpstr>religion</vt:lpstr>
      <vt:lpstr>Film</vt:lpstr>
      <vt:lpstr>religionsfrihet</vt:lpstr>
      <vt:lpstr>diskussionsfrågor</vt:lpstr>
      <vt:lpstr>funktionsnedsättning</vt:lpstr>
      <vt:lpstr>film</vt:lpstr>
      <vt:lpstr>begrepp</vt:lpstr>
      <vt:lpstr>diskussionsfrågor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#tillsammanstidaholm</dc:title>
  <dc:creator>Patricia Axelsson</dc:creator>
  <cp:lastModifiedBy>Johanna Ljungqvist</cp:lastModifiedBy>
  <cp:revision>11</cp:revision>
  <dcterms:created xsi:type="dcterms:W3CDTF">2019-06-20T10:52:51Z</dcterms:created>
  <dcterms:modified xsi:type="dcterms:W3CDTF">2023-09-19T14:54:02Z</dcterms:modified>
</cp:coreProperties>
</file>